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4" r:id="rId1"/>
  </p:sldMasterIdLst>
  <p:sldIdLst>
    <p:sldId id="257" r:id="rId2"/>
    <p:sldId id="309" r:id="rId3"/>
    <p:sldId id="310" r:id="rId4"/>
    <p:sldId id="312" r:id="rId5"/>
    <p:sldId id="313" r:id="rId6"/>
    <p:sldId id="276" r:id="rId7"/>
    <p:sldId id="315" r:id="rId8"/>
    <p:sldId id="278" r:id="rId9"/>
    <p:sldId id="279" r:id="rId10"/>
    <p:sldId id="281" r:id="rId11"/>
    <p:sldId id="280" r:id="rId12"/>
    <p:sldId id="302" r:id="rId13"/>
    <p:sldId id="300" r:id="rId14"/>
    <p:sldId id="303" r:id="rId15"/>
    <p:sldId id="314" r:id="rId16"/>
    <p:sldId id="282" r:id="rId17"/>
    <p:sldId id="308" r:id="rId18"/>
    <p:sldId id="273" r:id="rId19"/>
    <p:sldId id="275" r:id="rId20"/>
    <p:sldId id="256" r:id="rId21"/>
    <p:sldId id="316" r:id="rId22"/>
    <p:sldId id="307" r:id="rId23"/>
    <p:sldId id="267" r:id="rId24"/>
    <p:sldId id="269" r:id="rId25"/>
    <p:sldId id="277" r:id="rId26"/>
    <p:sldId id="266" r:id="rId27"/>
    <p:sldId id="270" r:id="rId28"/>
    <p:sldId id="271" r:id="rId29"/>
    <p:sldId id="311" r:id="rId30"/>
    <p:sldId id="283" r:id="rId31"/>
    <p:sldId id="304" r:id="rId32"/>
    <p:sldId id="284" r:id="rId33"/>
    <p:sldId id="317" r:id="rId34"/>
    <p:sldId id="318" r:id="rId35"/>
    <p:sldId id="319" r:id="rId36"/>
    <p:sldId id="305" r:id="rId37"/>
    <p:sldId id="285" r:id="rId38"/>
    <p:sldId id="287" r:id="rId39"/>
    <p:sldId id="320" r:id="rId40"/>
    <p:sldId id="321" r:id="rId41"/>
    <p:sldId id="323" r:id="rId42"/>
    <p:sldId id="322" r:id="rId4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44"/>
    <p:restoredTop sz="94830"/>
  </p:normalViewPr>
  <p:slideViewPr>
    <p:cSldViewPr snapToGrid="0">
      <p:cViewPr varScale="1">
        <p:scale>
          <a:sx n="111" d="100"/>
          <a:sy n="111" d="100"/>
        </p:scale>
        <p:origin x="8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A9FE63-F5C0-FA4E-B270-06C96FEB9D6E}" type="doc">
      <dgm:prSet loTypeId="urn:microsoft.com/office/officeart/2005/8/layout/ven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748F1F8-8621-E24E-9111-98AAAE87EDF1}">
      <dgm:prSet phldrT="[Text]"/>
      <dgm:spPr>
        <a:solidFill>
          <a:schemeClr val="tx1"/>
        </a:solidFill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AI</a:t>
          </a:r>
        </a:p>
      </dgm:t>
    </dgm:pt>
    <dgm:pt modelId="{0C580557-A12C-C541-B8B8-663FD72E108D}" type="parTrans" cxnId="{D82E6E5D-1435-B84F-9C9B-335C0EEA2A41}">
      <dgm:prSet/>
      <dgm:spPr/>
      <dgm:t>
        <a:bodyPr/>
        <a:lstStyle/>
        <a:p>
          <a:endParaRPr lang="de-DE"/>
        </a:p>
      </dgm:t>
    </dgm:pt>
    <dgm:pt modelId="{AE00D003-E802-8D4C-9F8F-92333F7A3F47}" type="sibTrans" cxnId="{D82E6E5D-1435-B84F-9C9B-335C0EEA2A41}">
      <dgm:prSet/>
      <dgm:spPr/>
      <dgm:t>
        <a:bodyPr/>
        <a:lstStyle/>
        <a:p>
          <a:endParaRPr lang="de-DE"/>
        </a:p>
      </dgm:t>
    </dgm:pt>
    <dgm:pt modelId="{7D917A3B-BB76-624B-8C36-062F3D585260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err="1"/>
            <a:t>Machine</a:t>
          </a:r>
          <a:r>
            <a:rPr lang="de-DE" dirty="0"/>
            <a:t> Learning</a:t>
          </a:r>
        </a:p>
      </dgm:t>
    </dgm:pt>
    <dgm:pt modelId="{B9169FBE-7144-0B42-969E-3C8DD5634044}" type="parTrans" cxnId="{FEE96363-A992-D949-9BEB-815E77854B5F}">
      <dgm:prSet/>
      <dgm:spPr/>
      <dgm:t>
        <a:bodyPr/>
        <a:lstStyle/>
        <a:p>
          <a:endParaRPr lang="de-DE"/>
        </a:p>
      </dgm:t>
    </dgm:pt>
    <dgm:pt modelId="{11FF87EA-E621-0C49-84F4-DCB1E618AFE2}" type="sibTrans" cxnId="{FEE96363-A992-D949-9BEB-815E77854B5F}">
      <dgm:prSet/>
      <dgm:spPr/>
      <dgm:t>
        <a:bodyPr/>
        <a:lstStyle/>
        <a:p>
          <a:endParaRPr lang="de-DE"/>
        </a:p>
      </dgm:t>
    </dgm:pt>
    <dgm:pt modelId="{8E79750C-EAF8-9749-94FE-362593795A44}">
      <dgm:prSet phldrT="[Text]"/>
      <dgm:spPr>
        <a:solidFill>
          <a:schemeClr val="tx1"/>
        </a:solidFill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Deep Learning</a:t>
          </a:r>
        </a:p>
      </dgm:t>
    </dgm:pt>
    <dgm:pt modelId="{3D14972D-3438-1747-90C2-F36C62709ECE}" type="parTrans" cxnId="{AE84D988-1ACF-7346-95E8-B27C606BC495}">
      <dgm:prSet/>
      <dgm:spPr/>
      <dgm:t>
        <a:bodyPr/>
        <a:lstStyle/>
        <a:p>
          <a:endParaRPr lang="de-DE"/>
        </a:p>
      </dgm:t>
    </dgm:pt>
    <dgm:pt modelId="{591062ED-4248-2C4E-A477-9BD6E8848495}" type="sibTrans" cxnId="{AE84D988-1ACF-7346-95E8-B27C606BC495}">
      <dgm:prSet/>
      <dgm:spPr/>
      <dgm:t>
        <a:bodyPr/>
        <a:lstStyle/>
        <a:p>
          <a:endParaRPr lang="de-DE"/>
        </a:p>
      </dgm:t>
    </dgm:pt>
    <dgm:pt modelId="{0D563E4D-98B9-6949-8090-0F206F34931D}">
      <dgm:prSet/>
      <dgm:spPr>
        <a:solidFill>
          <a:schemeClr val="accent5"/>
        </a:solidFill>
      </dgm:spPr>
      <dgm:t>
        <a:bodyPr/>
        <a:lstStyle/>
        <a:p>
          <a:r>
            <a:rPr lang="de-DE" dirty="0" err="1"/>
            <a:t>GenAI</a:t>
          </a:r>
          <a:endParaRPr lang="de-DE" dirty="0"/>
        </a:p>
      </dgm:t>
    </dgm:pt>
    <dgm:pt modelId="{73307B65-7D51-5143-9DFF-0AB59CB728FA}" type="parTrans" cxnId="{1B7BE6CA-E3AE-194F-9716-528903BD8C50}">
      <dgm:prSet/>
      <dgm:spPr/>
      <dgm:t>
        <a:bodyPr/>
        <a:lstStyle/>
        <a:p>
          <a:endParaRPr lang="de-DE"/>
        </a:p>
      </dgm:t>
    </dgm:pt>
    <dgm:pt modelId="{DD453F59-20FC-EA4B-ADF0-35A2EDBFF011}" type="sibTrans" cxnId="{1B7BE6CA-E3AE-194F-9716-528903BD8C50}">
      <dgm:prSet/>
      <dgm:spPr/>
      <dgm:t>
        <a:bodyPr/>
        <a:lstStyle/>
        <a:p>
          <a:endParaRPr lang="de-DE"/>
        </a:p>
      </dgm:t>
    </dgm:pt>
    <dgm:pt modelId="{8D22FB7A-5173-6442-BFC6-4E70A4BD5BE1}" type="pres">
      <dgm:prSet presAssocID="{E0A9FE63-F5C0-FA4E-B270-06C96FEB9D6E}" presName="Name0" presStyleCnt="0">
        <dgm:presLayoutVars>
          <dgm:chMax val="7"/>
          <dgm:resizeHandles val="exact"/>
        </dgm:presLayoutVars>
      </dgm:prSet>
      <dgm:spPr/>
    </dgm:pt>
    <dgm:pt modelId="{71CCAF9B-CC4B-E244-B497-2A81FA3F7414}" type="pres">
      <dgm:prSet presAssocID="{E0A9FE63-F5C0-FA4E-B270-06C96FEB9D6E}" presName="comp1" presStyleCnt="0"/>
      <dgm:spPr/>
    </dgm:pt>
    <dgm:pt modelId="{1282863A-ADB8-E94F-910D-D9F07CE017E2}" type="pres">
      <dgm:prSet presAssocID="{E0A9FE63-F5C0-FA4E-B270-06C96FEB9D6E}" presName="circle1" presStyleLbl="node1" presStyleIdx="0" presStyleCnt="4"/>
      <dgm:spPr/>
    </dgm:pt>
    <dgm:pt modelId="{1DB2A718-370B-E647-9938-A1BC10DF0BA7}" type="pres">
      <dgm:prSet presAssocID="{E0A9FE63-F5C0-FA4E-B270-06C96FEB9D6E}" presName="c1text" presStyleLbl="node1" presStyleIdx="0" presStyleCnt="4">
        <dgm:presLayoutVars>
          <dgm:bulletEnabled val="1"/>
        </dgm:presLayoutVars>
      </dgm:prSet>
      <dgm:spPr/>
    </dgm:pt>
    <dgm:pt modelId="{5EA9BEC4-D725-244D-8D37-7D5CDC54E89A}" type="pres">
      <dgm:prSet presAssocID="{E0A9FE63-F5C0-FA4E-B270-06C96FEB9D6E}" presName="comp2" presStyleCnt="0"/>
      <dgm:spPr/>
    </dgm:pt>
    <dgm:pt modelId="{0315C3C1-3C99-D940-AA08-663EF163DFA6}" type="pres">
      <dgm:prSet presAssocID="{E0A9FE63-F5C0-FA4E-B270-06C96FEB9D6E}" presName="circle2" presStyleLbl="node1" presStyleIdx="1" presStyleCnt="4"/>
      <dgm:spPr/>
    </dgm:pt>
    <dgm:pt modelId="{7D3D71A9-239C-0841-8134-551ED3DC71EE}" type="pres">
      <dgm:prSet presAssocID="{E0A9FE63-F5C0-FA4E-B270-06C96FEB9D6E}" presName="c2text" presStyleLbl="node1" presStyleIdx="1" presStyleCnt="4">
        <dgm:presLayoutVars>
          <dgm:bulletEnabled val="1"/>
        </dgm:presLayoutVars>
      </dgm:prSet>
      <dgm:spPr/>
    </dgm:pt>
    <dgm:pt modelId="{B9F362EC-9F2D-1548-BA76-6D69ABD6304B}" type="pres">
      <dgm:prSet presAssocID="{E0A9FE63-F5C0-FA4E-B270-06C96FEB9D6E}" presName="comp3" presStyleCnt="0"/>
      <dgm:spPr/>
    </dgm:pt>
    <dgm:pt modelId="{1A0CA2AB-82C0-7D4F-8AD8-14715F309017}" type="pres">
      <dgm:prSet presAssocID="{E0A9FE63-F5C0-FA4E-B270-06C96FEB9D6E}" presName="circle3" presStyleLbl="node1" presStyleIdx="2" presStyleCnt="4"/>
      <dgm:spPr/>
    </dgm:pt>
    <dgm:pt modelId="{8729BA9E-D470-824B-90D8-CDF443A2A622}" type="pres">
      <dgm:prSet presAssocID="{E0A9FE63-F5C0-FA4E-B270-06C96FEB9D6E}" presName="c3text" presStyleLbl="node1" presStyleIdx="2" presStyleCnt="4">
        <dgm:presLayoutVars>
          <dgm:bulletEnabled val="1"/>
        </dgm:presLayoutVars>
      </dgm:prSet>
      <dgm:spPr/>
    </dgm:pt>
    <dgm:pt modelId="{43FAB82D-8F28-8542-A592-E368669CEE1F}" type="pres">
      <dgm:prSet presAssocID="{E0A9FE63-F5C0-FA4E-B270-06C96FEB9D6E}" presName="comp4" presStyleCnt="0"/>
      <dgm:spPr/>
    </dgm:pt>
    <dgm:pt modelId="{78192621-F13D-DE49-9310-16B6F131B26B}" type="pres">
      <dgm:prSet presAssocID="{E0A9FE63-F5C0-FA4E-B270-06C96FEB9D6E}" presName="circle4" presStyleLbl="node1" presStyleIdx="3" presStyleCnt="4"/>
      <dgm:spPr/>
    </dgm:pt>
    <dgm:pt modelId="{AE877140-940B-5546-B0AB-269044963CFD}" type="pres">
      <dgm:prSet presAssocID="{E0A9FE63-F5C0-FA4E-B270-06C96FEB9D6E}" presName="c4text" presStyleLbl="node1" presStyleIdx="3" presStyleCnt="4">
        <dgm:presLayoutVars>
          <dgm:bulletEnabled val="1"/>
        </dgm:presLayoutVars>
      </dgm:prSet>
      <dgm:spPr/>
    </dgm:pt>
  </dgm:ptLst>
  <dgm:cxnLst>
    <dgm:cxn modelId="{9D3D5222-09A5-894D-9325-66A30ED53930}" type="presOf" srcId="{7D917A3B-BB76-624B-8C36-062F3D585260}" destId="{7D3D71A9-239C-0841-8134-551ED3DC71EE}" srcOrd="1" destOrd="0" presId="urn:microsoft.com/office/officeart/2005/8/layout/venn2"/>
    <dgm:cxn modelId="{DF87A340-06D7-3847-91DD-F0822988242B}" type="presOf" srcId="{0748F1F8-8621-E24E-9111-98AAAE87EDF1}" destId="{1DB2A718-370B-E647-9938-A1BC10DF0BA7}" srcOrd="1" destOrd="0" presId="urn:microsoft.com/office/officeart/2005/8/layout/venn2"/>
    <dgm:cxn modelId="{10F7DE56-B8B1-9F48-8D67-B36A0EF06736}" type="presOf" srcId="{8E79750C-EAF8-9749-94FE-362593795A44}" destId="{1A0CA2AB-82C0-7D4F-8AD8-14715F309017}" srcOrd="0" destOrd="0" presId="urn:microsoft.com/office/officeart/2005/8/layout/venn2"/>
    <dgm:cxn modelId="{D82E6E5D-1435-B84F-9C9B-335C0EEA2A41}" srcId="{E0A9FE63-F5C0-FA4E-B270-06C96FEB9D6E}" destId="{0748F1F8-8621-E24E-9111-98AAAE87EDF1}" srcOrd="0" destOrd="0" parTransId="{0C580557-A12C-C541-B8B8-663FD72E108D}" sibTransId="{AE00D003-E802-8D4C-9F8F-92333F7A3F47}"/>
    <dgm:cxn modelId="{93CC0C5F-4908-0D46-829E-40B61BC7C984}" type="presOf" srcId="{8E79750C-EAF8-9749-94FE-362593795A44}" destId="{8729BA9E-D470-824B-90D8-CDF443A2A622}" srcOrd="1" destOrd="0" presId="urn:microsoft.com/office/officeart/2005/8/layout/venn2"/>
    <dgm:cxn modelId="{FEE96363-A992-D949-9BEB-815E77854B5F}" srcId="{E0A9FE63-F5C0-FA4E-B270-06C96FEB9D6E}" destId="{7D917A3B-BB76-624B-8C36-062F3D585260}" srcOrd="1" destOrd="0" parTransId="{B9169FBE-7144-0B42-969E-3C8DD5634044}" sibTransId="{11FF87EA-E621-0C49-84F4-DCB1E618AFE2}"/>
    <dgm:cxn modelId="{777A8E6D-6DDA-0245-B5BC-83981B473591}" type="presOf" srcId="{0748F1F8-8621-E24E-9111-98AAAE87EDF1}" destId="{1282863A-ADB8-E94F-910D-D9F07CE017E2}" srcOrd="0" destOrd="0" presId="urn:microsoft.com/office/officeart/2005/8/layout/venn2"/>
    <dgm:cxn modelId="{4AD43876-5FEC-404A-9AEA-598D829AACB4}" type="presOf" srcId="{E0A9FE63-F5C0-FA4E-B270-06C96FEB9D6E}" destId="{8D22FB7A-5173-6442-BFC6-4E70A4BD5BE1}" srcOrd="0" destOrd="0" presId="urn:microsoft.com/office/officeart/2005/8/layout/venn2"/>
    <dgm:cxn modelId="{AE84D988-1ACF-7346-95E8-B27C606BC495}" srcId="{E0A9FE63-F5C0-FA4E-B270-06C96FEB9D6E}" destId="{8E79750C-EAF8-9749-94FE-362593795A44}" srcOrd="2" destOrd="0" parTransId="{3D14972D-3438-1747-90C2-F36C62709ECE}" sibTransId="{591062ED-4248-2C4E-A477-9BD6E8848495}"/>
    <dgm:cxn modelId="{59AAFC99-09B5-9C45-A08E-2BEF7C0321A6}" type="presOf" srcId="{7D917A3B-BB76-624B-8C36-062F3D585260}" destId="{0315C3C1-3C99-D940-AA08-663EF163DFA6}" srcOrd="0" destOrd="0" presId="urn:microsoft.com/office/officeart/2005/8/layout/venn2"/>
    <dgm:cxn modelId="{1254C1BC-D2D4-E446-8290-4865C45A5219}" type="presOf" srcId="{0D563E4D-98B9-6949-8090-0F206F34931D}" destId="{78192621-F13D-DE49-9310-16B6F131B26B}" srcOrd="0" destOrd="0" presId="urn:microsoft.com/office/officeart/2005/8/layout/venn2"/>
    <dgm:cxn modelId="{1B7BE6CA-E3AE-194F-9716-528903BD8C50}" srcId="{E0A9FE63-F5C0-FA4E-B270-06C96FEB9D6E}" destId="{0D563E4D-98B9-6949-8090-0F206F34931D}" srcOrd="3" destOrd="0" parTransId="{73307B65-7D51-5143-9DFF-0AB59CB728FA}" sibTransId="{DD453F59-20FC-EA4B-ADF0-35A2EDBFF011}"/>
    <dgm:cxn modelId="{E07F56D9-417B-7845-A7B4-186C8E4F5F1F}" type="presOf" srcId="{0D563E4D-98B9-6949-8090-0F206F34931D}" destId="{AE877140-940B-5546-B0AB-269044963CFD}" srcOrd="1" destOrd="0" presId="urn:microsoft.com/office/officeart/2005/8/layout/venn2"/>
    <dgm:cxn modelId="{B3B257D6-9D8B-6449-96B1-FCF0BFE47C23}" type="presParOf" srcId="{8D22FB7A-5173-6442-BFC6-4E70A4BD5BE1}" destId="{71CCAF9B-CC4B-E244-B497-2A81FA3F7414}" srcOrd="0" destOrd="0" presId="urn:microsoft.com/office/officeart/2005/8/layout/venn2"/>
    <dgm:cxn modelId="{580038EB-4911-2B42-8B41-AB3E7166DB49}" type="presParOf" srcId="{71CCAF9B-CC4B-E244-B497-2A81FA3F7414}" destId="{1282863A-ADB8-E94F-910D-D9F07CE017E2}" srcOrd="0" destOrd="0" presId="urn:microsoft.com/office/officeart/2005/8/layout/venn2"/>
    <dgm:cxn modelId="{5B25ADE0-C210-B749-A157-09E1F71A4357}" type="presParOf" srcId="{71CCAF9B-CC4B-E244-B497-2A81FA3F7414}" destId="{1DB2A718-370B-E647-9938-A1BC10DF0BA7}" srcOrd="1" destOrd="0" presId="urn:microsoft.com/office/officeart/2005/8/layout/venn2"/>
    <dgm:cxn modelId="{0758D8A7-45CE-4248-A79E-09A3101D39A3}" type="presParOf" srcId="{8D22FB7A-5173-6442-BFC6-4E70A4BD5BE1}" destId="{5EA9BEC4-D725-244D-8D37-7D5CDC54E89A}" srcOrd="1" destOrd="0" presId="urn:microsoft.com/office/officeart/2005/8/layout/venn2"/>
    <dgm:cxn modelId="{4B8632CD-5056-C542-B3DC-F7B2B591A5D2}" type="presParOf" srcId="{5EA9BEC4-D725-244D-8D37-7D5CDC54E89A}" destId="{0315C3C1-3C99-D940-AA08-663EF163DFA6}" srcOrd="0" destOrd="0" presId="urn:microsoft.com/office/officeart/2005/8/layout/venn2"/>
    <dgm:cxn modelId="{3941A5A5-EE5D-674A-AFAC-55839DA53B43}" type="presParOf" srcId="{5EA9BEC4-D725-244D-8D37-7D5CDC54E89A}" destId="{7D3D71A9-239C-0841-8134-551ED3DC71EE}" srcOrd="1" destOrd="0" presId="urn:microsoft.com/office/officeart/2005/8/layout/venn2"/>
    <dgm:cxn modelId="{3D3661AC-E21E-5B48-8853-9DA8FD7558CD}" type="presParOf" srcId="{8D22FB7A-5173-6442-BFC6-4E70A4BD5BE1}" destId="{B9F362EC-9F2D-1548-BA76-6D69ABD6304B}" srcOrd="2" destOrd="0" presId="urn:microsoft.com/office/officeart/2005/8/layout/venn2"/>
    <dgm:cxn modelId="{44D35443-4459-C545-81C7-2FE70D355523}" type="presParOf" srcId="{B9F362EC-9F2D-1548-BA76-6D69ABD6304B}" destId="{1A0CA2AB-82C0-7D4F-8AD8-14715F309017}" srcOrd="0" destOrd="0" presId="urn:microsoft.com/office/officeart/2005/8/layout/venn2"/>
    <dgm:cxn modelId="{16171487-2E86-A44B-BA75-69218D609148}" type="presParOf" srcId="{B9F362EC-9F2D-1548-BA76-6D69ABD6304B}" destId="{8729BA9E-D470-824B-90D8-CDF443A2A622}" srcOrd="1" destOrd="0" presId="urn:microsoft.com/office/officeart/2005/8/layout/venn2"/>
    <dgm:cxn modelId="{16D09245-1C29-3F48-BAFB-4EE585767D4F}" type="presParOf" srcId="{8D22FB7A-5173-6442-BFC6-4E70A4BD5BE1}" destId="{43FAB82D-8F28-8542-A592-E368669CEE1F}" srcOrd="3" destOrd="0" presId="urn:microsoft.com/office/officeart/2005/8/layout/venn2"/>
    <dgm:cxn modelId="{95C8D7C1-472E-1446-AF7E-B1135BD5F0AD}" type="presParOf" srcId="{43FAB82D-8F28-8542-A592-E368669CEE1F}" destId="{78192621-F13D-DE49-9310-16B6F131B26B}" srcOrd="0" destOrd="0" presId="urn:microsoft.com/office/officeart/2005/8/layout/venn2"/>
    <dgm:cxn modelId="{061A2E61-DA20-7140-BA05-946C302ABF50}" type="presParOf" srcId="{43FAB82D-8F28-8542-A592-E368669CEE1F}" destId="{AE877140-940B-5546-B0AB-269044963CFD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A9FE63-F5C0-FA4E-B270-06C96FEB9D6E}" type="doc">
      <dgm:prSet loTypeId="urn:microsoft.com/office/officeart/2005/8/layout/ven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748F1F8-8621-E24E-9111-98AAAE87EDF1}">
      <dgm:prSet phldrT="[Text]"/>
      <dgm:spPr>
        <a:solidFill>
          <a:schemeClr val="tx1"/>
        </a:solidFill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AI</a:t>
          </a:r>
        </a:p>
      </dgm:t>
    </dgm:pt>
    <dgm:pt modelId="{0C580557-A12C-C541-B8B8-663FD72E108D}" type="parTrans" cxnId="{D82E6E5D-1435-B84F-9C9B-335C0EEA2A41}">
      <dgm:prSet/>
      <dgm:spPr/>
      <dgm:t>
        <a:bodyPr/>
        <a:lstStyle/>
        <a:p>
          <a:endParaRPr lang="de-DE"/>
        </a:p>
      </dgm:t>
    </dgm:pt>
    <dgm:pt modelId="{AE00D003-E802-8D4C-9F8F-92333F7A3F47}" type="sibTrans" cxnId="{D82E6E5D-1435-B84F-9C9B-335C0EEA2A41}">
      <dgm:prSet/>
      <dgm:spPr/>
      <dgm:t>
        <a:bodyPr/>
        <a:lstStyle/>
        <a:p>
          <a:endParaRPr lang="de-DE"/>
        </a:p>
      </dgm:t>
    </dgm:pt>
    <dgm:pt modelId="{7D917A3B-BB76-624B-8C36-062F3D585260}">
      <dgm:prSet phldrT="[Text]"/>
      <dgm:spPr>
        <a:solidFill>
          <a:schemeClr val="bg1"/>
        </a:solidFill>
      </dgm:spPr>
      <dgm:t>
        <a:bodyPr/>
        <a:lstStyle/>
        <a:p>
          <a:r>
            <a:rPr lang="de-DE" dirty="0" err="1"/>
            <a:t>Machine</a:t>
          </a:r>
          <a:r>
            <a:rPr lang="de-DE" dirty="0"/>
            <a:t> Learning</a:t>
          </a:r>
        </a:p>
      </dgm:t>
    </dgm:pt>
    <dgm:pt modelId="{B9169FBE-7144-0B42-969E-3C8DD5634044}" type="parTrans" cxnId="{FEE96363-A992-D949-9BEB-815E77854B5F}">
      <dgm:prSet/>
      <dgm:spPr/>
      <dgm:t>
        <a:bodyPr/>
        <a:lstStyle/>
        <a:p>
          <a:endParaRPr lang="de-DE"/>
        </a:p>
      </dgm:t>
    </dgm:pt>
    <dgm:pt modelId="{11FF87EA-E621-0C49-84F4-DCB1E618AFE2}" type="sibTrans" cxnId="{FEE96363-A992-D949-9BEB-815E77854B5F}">
      <dgm:prSet/>
      <dgm:spPr/>
      <dgm:t>
        <a:bodyPr/>
        <a:lstStyle/>
        <a:p>
          <a:endParaRPr lang="de-DE"/>
        </a:p>
      </dgm:t>
    </dgm:pt>
    <dgm:pt modelId="{8E79750C-EAF8-9749-94FE-362593795A44}">
      <dgm:prSet phldrT="[Text]"/>
      <dgm:spPr>
        <a:solidFill>
          <a:schemeClr val="tx1"/>
        </a:solidFill>
      </dgm:spPr>
      <dgm:t>
        <a:bodyPr/>
        <a:lstStyle/>
        <a:p>
          <a:r>
            <a:rPr lang="de-DE" dirty="0">
              <a:solidFill>
                <a:schemeClr val="bg1"/>
              </a:solidFill>
            </a:rPr>
            <a:t>Deep Learning</a:t>
          </a:r>
        </a:p>
      </dgm:t>
    </dgm:pt>
    <dgm:pt modelId="{3D14972D-3438-1747-90C2-F36C62709ECE}" type="parTrans" cxnId="{AE84D988-1ACF-7346-95E8-B27C606BC495}">
      <dgm:prSet/>
      <dgm:spPr/>
      <dgm:t>
        <a:bodyPr/>
        <a:lstStyle/>
        <a:p>
          <a:endParaRPr lang="de-DE"/>
        </a:p>
      </dgm:t>
    </dgm:pt>
    <dgm:pt modelId="{591062ED-4248-2C4E-A477-9BD6E8848495}" type="sibTrans" cxnId="{AE84D988-1ACF-7346-95E8-B27C606BC495}">
      <dgm:prSet/>
      <dgm:spPr/>
      <dgm:t>
        <a:bodyPr/>
        <a:lstStyle/>
        <a:p>
          <a:endParaRPr lang="de-DE"/>
        </a:p>
      </dgm:t>
    </dgm:pt>
    <dgm:pt modelId="{0D563E4D-98B9-6949-8090-0F206F34931D}">
      <dgm:prSet/>
      <dgm:spPr>
        <a:solidFill>
          <a:schemeClr val="accent5"/>
        </a:solidFill>
      </dgm:spPr>
      <dgm:t>
        <a:bodyPr/>
        <a:lstStyle/>
        <a:p>
          <a:r>
            <a:rPr lang="de-DE" dirty="0" err="1"/>
            <a:t>GenAI</a:t>
          </a:r>
          <a:endParaRPr lang="de-DE" dirty="0"/>
        </a:p>
      </dgm:t>
    </dgm:pt>
    <dgm:pt modelId="{73307B65-7D51-5143-9DFF-0AB59CB728FA}" type="parTrans" cxnId="{1B7BE6CA-E3AE-194F-9716-528903BD8C50}">
      <dgm:prSet/>
      <dgm:spPr/>
      <dgm:t>
        <a:bodyPr/>
        <a:lstStyle/>
        <a:p>
          <a:endParaRPr lang="de-DE"/>
        </a:p>
      </dgm:t>
    </dgm:pt>
    <dgm:pt modelId="{DD453F59-20FC-EA4B-ADF0-35A2EDBFF011}" type="sibTrans" cxnId="{1B7BE6CA-E3AE-194F-9716-528903BD8C50}">
      <dgm:prSet/>
      <dgm:spPr/>
      <dgm:t>
        <a:bodyPr/>
        <a:lstStyle/>
        <a:p>
          <a:endParaRPr lang="de-DE"/>
        </a:p>
      </dgm:t>
    </dgm:pt>
    <dgm:pt modelId="{134EE2C0-6211-844F-A202-608C98A6B3E8}">
      <dgm:prSet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de-DE" dirty="0" err="1">
              <a:solidFill>
                <a:schemeClr val="accent5"/>
              </a:solidFill>
            </a:rPr>
            <a:t>Tranformer</a:t>
          </a:r>
          <a:r>
            <a:rPr lang="de-DE" dirty="0">
              <a:solidFill>
                <a:schemeClr val="accent5"/>
              </a:solidFill>
            </a:rPr>
            <a:t> Models &amp; Diffusion Models</a:t>
          </a:r>
        </a:p>
      </dgm:t>
    </dgm:pt>
    <dgm:pt modelId="{899C1452-8F87-FA4F-A8EC-DBBD243EF840}" type="parTrans" cxnId="{16F712E5-BD88-D047-A633-C1EFE7A2CF10}">
      <dgm:prSet/>
      <dgm:spPr/>
      <dgm:t>
        <a:bodyPr/>
        <a:lstStyle/>
        <a:p>
          <a:endParaRPr lang="de-DE"/>
        </a:p>
      </dgm:t>
    </dgm:pt>
    <dgm:pt modelId="{3B6C4295-7908-354F-9B77-6ABB3C040A9C}" type="sibTrans" cxnId="{16F712E5-BD88-D047-A633-C1EFE7A2CF10}">
      <dgm:prSet/>
      <dgm:spPr/>
      <dgm:t>
        <a:bodyPr/>
        <a:lstStyle/>
        <a:p>
          <a:endParaRPr lang="de-DE"/>
        </a:p>
      </dgm:t>
    </dgm:pt>
    <dgm:pt modelId="{8D22FB7A-5173-6442-BFC6-4E70A4BD5BE1}" type="pres">
      <dgm:prSet presAssocID="{E0A9FE63-F5C0-FA4E-B270-06C96FEB9D6E}" presName="Name0" presStyleCnt="0">
        <dgm:presLayoutVars>
          <dgm:chMax val="7"/>
          <dgm:resizeHandles val="exact"/>
        </dgm:presLayoutVars>
      </dgm:prSet>
      <dgm:spPr/>
    </dgm:pt>
    <dgm:pt modelId="{71CCAF9B-CC4B-E244-B497-2A81FA3F7414}" type="pres">
      <dgm:prSet presAssocID="{E0A9FE63-F5C0-FA4E-B270-06C96FEB9D6E}" presName="comp1" presStyleCnt="0"/>
      <dgm:spPr/>
    </dgm:pt>
    <dgm:pt modelId="{1282863A-ADB8-E94F-910D-D9F07CE017E2}" type="pres">
      <dgm:prSet presAssocID="{E0A9FE63-F5C0-FA4E-B270-06C96FEB9D6E}" presName="circle1" presStyleLbl="node1" presStyleIdx="0" presStyleCnt="5"/>
      <dgm:spPr/>
    </dgm:pt>
    <dgm:pt modelId="{1DB2A718-370B-E647-9938-A1BC10DF0BA7}" type="pres">
      <dgm:prSet presAssocID="{E0A9FE63-F5C0-FA4E-B270-06C96FEB9D6E}" presName="c1text" presStyleLbl="node1" presStyleIdx="0" presStyleCnt="5">
        <dgm:presLayoutVars>
          <dgm:bulletEnabled val="1"/>
        </dgm:presLayoutVars>
      </dgm:prSet>
      <dgm:spPr/>
    </dgm:pt>
    <dgm:pt modelId="{5EA9BEC4-D725-244D-8D37-7D5CDC54E89A}" type="pres">
      <dgm:prSet presAssocID="{E0A9FE63-F5C0-FA4E-B270-06C96FEB9D6E}" presName="comp2" presStyleCnt="0"/>
      <dgm:spPr/>
    </dgm:pt>
    <dgm:pt modelId="{0315C3C1-3C99-D940-AA08-663EF163DFA6}" type="pres">
      <dgm:prSet presAssocID="{E0A9FE63-F5C0-FA4E-B270-06C96FEB9D6E}" presName="circle2" presStyleLbl="node1" presStyleIdx="1" presStyleCnt="5"/>
      <dgm:spPr/>
    </dgm:pt>
    <dgm:pt modelId="{7D3D71A9-239C-0841-8134-551ED3DC71EE}" type="pres">
      <dgm:prSet presAssocID="{E0A9FE63-F5C0-FA4E-B270-06C96FEB9D6E}" presName="c2text" presStyleLbl="node1" presStyleIdx="1" presStyleCnt="5">
        <dgm:presLayoutVars>
          <dgm:bulletEnabled val="1"/>
        </dgm:presLayoutVars>
      </dgm:prSet>
      <dgm:spPr/>
    </dgm:pt>
    <dgm:pt modelId="{B9F362EC-9F2D-1548-BA76-6D69ABD6304B}" type="pres">
      <dgm:prSet presAssocID="{E0A9FE63-F5C0-FA4E-B270-06C96FEB9D6E}" presName="comp3" presStyleCnt="0"/>
      <dgm:spPr/>
    </dgm:pt>
    <dgm:pt modelId="{1A0CA2AB-82C0-7D4F-8AD8-14715F309017}" type="pres">
      <dgm:prSet presAssocID="{E0A9FE63-F5C0-FA4E-B270-06C96FEB9D6E}" presName="circle3" presStyleLbl="node1" presStyleIdx="2" presStyleCnt="5"/>
      <dgm:spPr/>
    </dgm:pt>
    <dgm:pt modelId="{8729BA9E-D470-824B-90D8-CDF443A2A622}" type="pres">
      <dgm:prSet presAssocID="{E0A9FE63-F5C0-FA4E-B270-06C96FEB9D6E}" presName="c3text" presStyleLbl="node1" presStyleIdx="2" presStyleCnt="5">
        <dgm:presLayoutVars>
          <dgm:bulletEnabled val="1"/>
        </dgm:presLayoutVars>
      </dgm:prSet>
      <dgm:spPr/>
    </dgm:pt>
    <dgm:pt modelId="{43FAB82D-8F28-8542-A592-E368669CEE1F}" type="pres">
      <dgm:prSet presAssocID="{E0A9FE63-F5C0-FA4E-B270-06C96FEB9D6E}" presName="comp4" presStyleCnt="0"/>
      <dgm:spPr/>
    </dgm:pt>
    <dgm:pt modelId="{78192621-F13D-DE49-9310-16B6F131B26B}" type="pres">
      <dgm:prSet presAssocID="{E0A9FE63-F5C0-FA4E-B270-06C96FEB9D6E}" presName="circle4" presStyleLbl="node1" presStyleIdx="3" presStyleCnt="5"/>
      <dgm:spPr/>
    </dgm:pt>
    <dgm:pt modelId="{AE877140-940B-5546-B0AB-269044963CFD}" type="pres">
      <dgm:prSet presAssocID="{E0A9FE63-F5C0-FA4E-B270-06C96FEB9D6E}" presName="c4text" presStyleLbl="node1" presStyleIdx="3" presStyleCnt="5">
        <dgm:presLayoutVars>
          <dgm:bulletEnabled val="1"/>
        </dgm:presLayoutVars>
      </dgm:prSet>
      <dgm:spPr/>
    </dgm:pt>
    <dgm:pt modelId="{32B94BF7-2577-C941-A2F1-82FB3B4DD1BB}" type="pres">
      <dgm:prSet presAssocID="{E0A9FE63-F5C0-FA4E-B270-06C96FEB9D6E}" presName="comp5" presStyleCnt="0"/>
      <dgm:spPr/>
    </dgm:pt>
    <dgm:pt modelId="{6F4A40D5-7CE6-5B45-864B-E8B1AAB6D611}" type="pres">
      <dgm:prSet presAssocID="{E0A9FE63-F5C0-FA4E-B270-06C96FEB9D6E}" presName="circle5" presStyleLbl="node1" presStyleIdx="4" presStyleCnt="5"/>
      <dgm:spPr/>
    </dgm:pt>
    <dgm:pt modelId="{3FD4813A-215F-3648-A717-608E0824A535}" type="pres">
      <dgm:prSet presAssocID="{E0A9FE63-F5C0-FA4E-B270-06C96FEB9D6E}" presName="c5text" presStyleLbl="node1" presStyleIdx="4" presStyleCnt="5">
        <dgm:presLayoutVars>
          <dgm:bulletEnabled val="1"/>
        </dgm:presLayoutVars>
      </dgm:prSet>
      <dgm:spPr/>
    </dgm:pt>
  </dgm:ptLst>
  <dgm:cxnLst>
    <dgm:cxn modelId="{9D3D5222-09A5-894D-9325-66A30ED53930}" type="presOf" srcId="{7D917A3B-BB76-624B-8C36-062F3D585260}" destId="{7D3D71A9-239C-0841-8134-551ED3DC71EE}" srcOrd="1" destOrd="0" presId="urn:microsoft.com/office/officeart/2005/8/layout/venn2"/>
    <dgm:cxn modelId="{2AB4B136-BB6D-0645-BAAE-77A4E504B8CC}" type="presOf" srcId="{134EE2C0-6211-844F-A202-608C98A6B3E8}" destId="{3FD4813A-215F-3648-A717-608E0824A535}" srcOrd="1" destOrd="0" presId="urn:microsoft.com/office/officeart/2005/8/layout/venn2"/>
    <dgm:cxn modelId="{DF87A340-06D7-3847-91DD-F0822988242B}" type="presOf" srcId="{0748F1F8-8621-E24E-9111-98AAAE87EDF1}" destId="{1DB2A718-370B-E647-9938-A1BC10DF0BA7}" srcOrd="1" destOrd="0" presId="urn:microsoft.com/office/officeart/2005/8/layout/venn2"/>
    <dgm:cxn modelId="{10F7DE56-B8B1-9F48-8D67-B36A0EF06736}" type="presOf" srcId="{8E79750C-EAF8-9749-94FE-362593795A44}" destId="{1A0CA2AB-82C0-7D4F-8AD8-14715F309017}" srcOrd="0" destOrd="0" presId="urn:microsoft.com/office/officeart/2005/8/layout/venn2"/>
    <dgm:cxn modelId="{D82E6E5D-1435-B84F-9C9B-335C0EEA2A41}" srcId="{E0A9FE63-F5C0-FA4E-B270-06C96FEB9D6E}" destId="{0748F1F8-8621-E24E-9111-98AAAE87EDF1}" srcOrd="0" destOrd="0" parTransId="{0C580557-A12C-C541-B8B8-663FD72E108D}" sibTransId="{AE00D003-E802-8D4C-9F8F-92333F7A3F47}"/>
    <dgm:cxn modelId="{93CC0C5F-4908-0D46-829E-40B61BC7C984}" type="presOf" srcId="{8E79750C-EAF8-9749-94FE-362593795A44}" destId="{8729BA9E-D470-824B-90D8-CDF443A2A622}" srcOrd="1" destOrd="0" presId="urn:microsoft.com/office/officeart/2005/8/layout/venn2"/>
    <dgm:cxn modelId="{FEE96363-A992-D949-9BEB-815E77854B5F}" srcId="{E0A9FE63-F5C0-FA4E-B270-06C96FEB9D6E}" destId="{7D917A3B-BB76-624B-8C36-062F3D585260}" srcOrd="1" destOrd="0" parTransId="{B9169FBE-7144-0B42-969E-3C8DD5634044}" sibTransId="{11FF87EA-E621-0C49-84F4-DCB1E618AFE2}"/>
    <dgm:cxn modelId="{777A8E6D-6DDA-0245-B5BC-83981B473591}" type="presOf" srcId="{0748F1F8-8621-E24E-9111-98AAAE87EDF1}" destId="{1282863A-ADB8-E94F-910D-D9F07CE017E2}" srcOrd="0" destOrd="0" presId="urn:microsoft.com/office/officeart/2005/8/layout/venn2"/>
    <dgm:cxn modelId="{4AD43876-5FEC-404A-9AEA-598D829AACB4}" type="presOf" srcId="{E0A9FE63-F5C0-FA4E-B270-06C96FEB9D6E}" destId="{8D22FB7A-5173-6442-BFC6-4E70A4BD5BE1}" srcOrd="0" destOrd="0" presId="urn:microsoft.com/office/officeart/2005/8/layout/venn2"/>
    <dgm:cxn modelId="{AE84D988-1ACF-7346-95E8-B27C606BC495}" srcId="{E0A9FE63-F5C0-FA4E-B270-06C96FEB9D6E}" destId="{8E79750C-EAF8-9749-94FE-362593795A44}" srcOrd="2" destOrd="0" parTransId="{3D14972D-3438-1747-90C2-F36C62709ECE}" sibTransId="{591062ED-4248-2C4E-A477-9BD6E8848495}"/>
    <dgm:cxn modelId="{59AAFC99-09B5-9C45-A08E-2BEF7C0321A6}" type="presOf" srcId="{7D917A3B-BB76-624B-8C36-062F3D585260}" destId="{0315C3C1-3C99-D940-AA08-663EF163DFA6}" srcOrd="0" destOrd="0" presId="urn:microsoft.com/office/officeart/2005/8/layout/venn2"/>
    <dgm:cxn modelId="{4DEDCFA1-0C0E-A045-BD36-B4387A1564A2}" type="presOf" srcId="{134EE2C0-6211-844F-A202-608C98A6B3E8}" destId="{6F4A40D5-7CE6-5B45-864B-E8B1AAB6D611}" srcOrd="0" destOrd="0" presId="urn:microsoft.com/office/officeart/2005/8/layout/venn2"/>
    <dgm:cxn modelId="{1254C1BC-D2D4-E446-8290-4865C45A5219}" type="presOf" srcId="{0D563E4D-98B9-6949-8090-0F206F34931D}" destId="{78192621-F13D-DE49-9310-16B6F131B26B}" srcOrd="0" destOrd="0" presId="urn:microsoft.com/office/officeart/2005/8/layout/venn2"/>
    <dgm:cxn modelId="{1B7BE6CA-E3AE-194F-9716-528903BD8C50}" srcId="{E0A9FE63-F5C0-FA4E-B270-06C96FEB9D6E}" destId="{0D563E4D-98B9-6949-8090-0F206F34931D}" srcOrd="3" destOrd="0" parTransId="{73307B65-7D51-5143-9DFF-0AB59CB728FA}" sibTransId="{DD453F59-20FC-EA4B-ADF0-35A2EDBFF011}"/>
    <dgm:cxn modelId="{E07F56D9-417B-7845-A7B4-186C8E4F5F1F}" type="presOf" srcId="{0D563E4D-98B9-6949-8090-0F206F34931D}" destId="{AE877140-940B-5546-B0AB-269044963CFD}" srcOrd="1" destOrd="0" presId="urn:microsoft.com/office/officeart/2005/8/layout/venn2"/>
    <dgm:cxn modelId="{16F712E5-BD88-D047-A633-C1EFE7A2CF10}" srcId="{E0A9FE63-F5C0-FA4E-B270-06C96FEB9D6E}" destId="{134EE2C0-6211-844F-A202-608C98A6B3E8}" srcOrd="4" destOrd="0" parTransId="{899C1452-8F87-FA4F-A8EC-DBBD243EF840}" sibTransId="{3B6C4295-7908-354F-9B77-6ABB3C040A9C}"/>
    <dgm:cxn modelId="{B3B257D6-9D8B-6449-96B1-FCF0BFE47C23}" type="presParOf" srcId="{8D22FB7A-5173-6442-BFC6-4E70A4BD5BE1}" destId="{71CCAF9B-CC4B-E244-B497-2A81FA3F7414}" srcOrd="0" destOrd="0" presId="urn:microsoft.com/office/officeart/2005/8/layout/venn2"/>
    <dgm:cxn modelId="{580038EB-4911-2B42-8B41-AB3E7166DB49}" type="presParOf" srcId="{71CCAF9B-CC4B-E244-B497-2A81FA3F7414}" destId="{1282863A-ADB8-E94F-910D-D9F07CE017E2}" srcOrd="0" destOrd="0" presId="urn:microsoft.com/office/officeart/2005/8/layout/venn2"/>
    <dgm:cxn modelId="{5B25ADE0-C210-B749-A157-09E1F71A4357}" type="presParOf" srcId="{71CCAF9B-CC4B-E244-B497-2A81FA3F7414}" destId="{1DB2A718-370B-E647-9938-A1BC10DF0BA7}" srcOrd="1" destOrd="0" presId="urn:microsoft.com/office/officeart/2005/8/layout/venn2"/>
    <dgm:cxn modelId="{0758D8A7-45CE-4248-A79E-09A3101D39A3}" type="presParOf" srcId="{8D22FB7A-5173-6442-BFC6-4E70A4BD5BE1}" destId="{5EA9BEC4-D725-244D-8D37-7D5CDC54E89A}" srcOrd="1" destOrd="0" presId="urn:microsoft.com/office/officeart/2005/8/layout/venn2"/>
    <dgm:cxn modelId="{4B8632CD-5056-C542-B3DC-F7B2B591A5D2}" type="presParOf" srcId="{5EA9BEC4-D725-244D-8D37-7D5CDC54E89A}" destId="{0315C3C1-3C99-D940-AA08-663EF163DFA6}" srcOrd="0" destOrd="0" presId="urn:microsoft.com/office/officeart/2005/8/layout/venn2"/>
    <dgm:cxn modelId="{3941A5A5-EE5D-674A-AFAC-55839DA53B43}" type="presParOf" srcId="{5EA9BEC4-D725-244D-8D37-7D5CDC54E89A}" destId="{7D3D71A9-239C-0841-8134-551ED3DC71EE}" srcOrd="1" destOrd="0" presId="urn:microsoft.com/office/officeart/2005/8/layout/venn2"/>
    <dgm:cxn modelId="{3D3661AC-E21E-5B48-8853-9DA8FD7558CD}" type="presParOf" srcId="{8D22FB7A-5173-6442-BFC6-4E70A4BD5BE1}" destId="{B9F362EC-9F2D-1548-BA76-6D69ABD6304B}" srcOrd="2" destOrd="0" presId="urn:microsoft.com/office/officeart/2005/8/layout/venn2"/>
    <dgm:cxn modelId="{44D35443-4459-C545-81C7-2FE70D355523}" type="presParOf" srcId="{B9F362EC-9F2D-1548-BA76-6D69ABD6304B}" destId="{1A0CA2AB-82C0-7D4F-8AD8-14715F309017}" srcOrd="0" destOrd="0" presId="urn:microsoft.com/office/officeart/2005/8/layout/venn2"/>
    <dgm:cxn modelId="{16171487-2E86-A44B-BA75-69218D609148}" type="presParOf" srcId="{B9F362EC-9F2D-1548-BA76-6D69ABD6304B}" destId="{8729BA9E-D470-824B-90D8-CDF443A2A622}" srcOrd="1" destOrd="0" presId="urn:microsoft.com/office/officeart/2005/8/layout/venn2"/>
    <dgm:cxn modelId="{16D09245-1C29-3F48-BAFB-4EE585767D4F}" type="presParOf" srcId="{8D22FB7A-5173-6442-BFC6-4E70A4BD5BE1}" destId="{43FAB82D-8F28-8542-A592-E368669CEE1F}" srcOrd="3" destOrd="0" presId="urn:microsoft.com/office/officeart/2005/8/layout/venn2"/>
    <dgm:cxn modelId="{95C8D7C1-472E-1446-AF7E-B1135BD5F0AD}" type="presParOf" srcId="{43FAB82D-8F28-8542-A592-E368669CEE1F}" destId="{78192621-F13D-DE49-9310-16B6F131B26B}" srcOrd="0" destOrd="0" presId="urn:microsoft.com/office/officeart/2005/8/layout/venn2"/>
    <dgm:cxn modelId="{061A2E61-DA20-7140-BA05-946C302ABF50}" type="presParOf" srcId="{43FAB82D-8F28-8542-A592-E368669CEE1F}" destId="{AE877140-940B-5546-B0AB-269044963CFD}" srcOrd="1" destOrd="0" presId="urn:microsoft.com/office/officeart/2005/8/layout/venn2"/>
    <dgm:cxn modelId="{6D6AD6B7-56A0-EF40-86B3-9B121A062E3F}" type="presParOf" srcId="{8D22FB7A-5173-6442-BFC6-4E70A4BD5BE1}" destId="{32B94BF7-2577-C941-A2F1-82FB3B4DD1BB}" srcOrd="4" destOrd="0" presId="urn:microsoft.com/office/officeart/2005/8/layout/venn2"/>
    <dgm:cxn modelId="{3B4A0873-F5C6-8741-B4CF-A2F9EB0EA658}" type="presParOf" srcId="{32B94BF7-2577-C941-A2F1-82FB3B4DD1BB}" destId="{6F4A40D5-7CE6-5B45-864B-E8B1AAB6D611}" srcOrd="0" destOrd="0" presId="urn:microsoft.com/office/officeart/2005/8/layout/venn2"/>
    <dgm:cxn modelId="{7C93D34A-344C-F54C-B512-F4FBFEC044E4}" type="presParOf" srcId="{32B94BF7-2577-C941-A2F1-82FB3B4DD1BB}" destId="{3FD4813A-215F-3648-A717-608E0824A535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8F2B218-83F7-E34D-AB44-280193F4C8FF}" type="doc">
      <dgm:prSet loTypeId="urn:microsoft.com/office/officeart/2005/8/layout/pyramid1" loCatId="" qsTypeId="urn:microsoft.com/office/officeart/2005/8/quickstyle/simple1" qsCatId="simple" csTypeId="urn:microsoft.com/office/officeart/2005/8/colors/accent1_2" csCatId="accent1" phldr="1"/>
      <dgm:spPr/>
    </dgm:pt>
    <dgm:pt modelId="{F01C917A-7B04-EC44-8E40-66BEF6153FC7}">
      <dgm:prSet phldrT="[Text]" custT="1"/>
      <dgm:spPr/>
      <dgm:t>
        <a:bodyPr/>
        <a:lstStyle/>
        <a:p>
          <a:r>
            <a:rPr lang="de-DE" sz="2400" dirty="0"/>
            <a:t>Prompt Design </a:t>
          </a:r>
        </a:p>
      </dgm:t>
    </dgm:pt>
    <dgm:pt modelId="{C3AD11E5-3742-A840-96F9-491CB584D498}" type="parTrans" cxnId="{3837B389-5A60-C74C-B7F4-AD96298889FE}">
      <dgm:prSet/>
      <dgm:spPr/>
      <dgm:t>
        <a:bodyPr/>
        <a:lstStyle/>
        <a:p>
          <a:endParaRPr lang="de-DE"/>
        </a:p>
      </dgm:t>
    </dgm:pt>
    <dgm:pt modelId="{D4BB570C-BA41-4548-A826-CEADF3D9BA68}" type="sibTrans" cxnId="{3837B389-5A60-C74C-B7F4-AD96298889FE}">
      <dgm:prSet/>
      <dgm:spPr/>
      <dgm:t>
        <a:bodyPr/>
        <a:lstStyle/>
        <a:p>
          <a:endParaRPr lang="de-DE"/>
        </a:p>
      </dgm:t>
    </dgm:pt>
    <dgm:pt modelId="{936C2E48-5CB2-1743-85D1-13980458B398}">
      <dgm:prSet phldrT="[Text]" custT="1"/>
      <dgm:spPr/>
      <dgm:t>
        <a:bodyPr/>
        <a:lstStyle/>
        <a:p>
          <a:r>
            <a:rPr lang="de-DE" sz="3200" dirty="0"/>
            <a:t>Fine-Tuning</a:t>
          </a:r>
        </a:p>
      </dgm:t>
    </dgm:pt>
    <dgm:pt modelId="{BBF9CAC8-0214-CF42-A5CF-3E8644083F5C}" type="parTrans" cxnId="{608215CA-0D28-D24C-936E-ADFA1C731E07}">
      <dgm:prSet/>
      <dgm:spPr/>
      <dgm:t>
        <a:bodyPr/>
        <a:lstStyle/>
        <a:p>
          <a:endParaRPr lang="de-DE"/>
        </a:p>
      </dgm:t>
    </dgm:pt>
    <dgm:pt modelId="{C4896A29-F456-C748-A105-14B6244CA8B4}" type="sibTrans" cxnId="{608215CA-0D28-D24C-936E-ADFA1C731E07}">
      <dgm:prSet/>
      <dgm:spPr/>
      <dgm:t>
        <a:bodyPr/>
        <a:lstStyle/>
        <a:p>
          <a:endParaRPr lang="de-DE"/>
        </a:p>
      </dgm:t>
    </dgm:pt>
    <dgm:pt modelId="{B8DB143F-0E07-1448-91E1-9EBBB1DD7CB2}">
      <dgm:prSet phldrT="[Text]" custT="1"/>
      <dgm:spPr/>
      <dgm:t>
        <a:bodyPr/>
        <a:lstStyle/>
        <a:p>
          <a:r>
            <a:rPr lang="de-DE" sz="4000" dirty="0" err="1"/>
            <a:t>Instructmodel</a:t>
          </a:r>
          <a:r>
            <a:rPr lang="de-DE" sz="4000" dirty="0"/>
            <a:t> </a:t>
          </a:r>
        </a:p>
      </dgm:t>
    </dgm:pt>
    <dgm:pt modelId="{F4495298-D278-8344-8DB4-C12D79BF3D1A}" type="parTrans" cxnId="{5129F01D-23EC-4047-A065-89ED6675348F}">
      <dgm:prSet/>
      <dgm:spPr/>
      <dgm:t>
        <a:bodyPr/>
        <a:lstStyle/>
        <a:p>
          <a:endParaRPr lang="de-DE"/>
        </a:p>
      </dgm:t>
    </dgm:pt>
    <dgm:pt modelId="{620A4C89-13E4-BB45-BA99-A8BDF5C92D3F}" type="sibTrans" cxnId="{5129F01D-23EC-4047-A065-89ED6675348F}">
      <dgm:prSet/>
      <dgm:spPr/>
      <dgm:t>
        <a:bodyPr/>
        <a:lstStyle/>
        <a:p>
          <a:endParaRPr lang="de-DE"/>
        </a:p>
      </dgm:t>
    </dgm:pt>
    <dgm:pt modelId="{C289DED7-3DCA-A74E-9EE6-68DB395D4546}">
      <dgm:prSet/>
      <dgm:spPr/>
      <dgm:t>
        <a:bodyPr/>
        <a:lstStyle/>
        <a:p>
          <a:r>
            <a:rPr lang="de-DE" dirty="0" err="1"/>
            <a:t>Basemodel</a:t>
          </a:r>
          <a:endParaRPr lang="de-DE" dirty="0"/>
        </a:p>
      </dgm:t>
    </dgm:pt>
    <dgm:pt modelId="{F0ADDC77-7388-8C49-9F85-0F3EB2B1CA02}" type="parTrans" cxnId="{30AAB4D1-0BBD-2244-AD5F-325911800DC5}">
      <dgm:prSet/>
      <dgm:spPr/>
      <dgm:t>
        <a:bodyPr/>
        <a:lstStyle/>
        <a:p>
          <a:endParaRPr lang="de-DE"/>
        </a:p>
      </dgm:t>
    </dgm:pt>
    <dgm:pt modelId="{D39855E6-272E-A34F-BEE2-F71254A10982}" type="sibTrans" cxnId="{30AAB4D1-0BBD-2244-AD5F-325911800DC5}">
      <dgm:prSet/>
      <dgm:spPr/>
      <dgm:t>
        <a:bodyPr/>
        <a:lstStyle/>
        <a:p>
          <a:endParaRPr lang="de-DE"/>
        </a:p>
      </dgm:t>
    </dgm:pt>
    <dgm:pt modelId="{DC231B43-89D0-594B-B69C-554E8AD93859}" type="pres">
      <dgm:prSet presAssocID="{18F2B218-83F7-E34D-AB44-280193F4C8FF}" presName="Name0" presStyleCnt="0">
        <dgm:presLayoutVars>
          <dgm:dir/>
          <dgm:animLvl val="lvl"/>
          <dgm:resizeHandles val="exact"/>
        </dgm:presLayoutVars>
      </dgm:prSet>
      <dgm:spPr/>
    </dgm:pt>
    <dgm:pt modelId="{2E267449-C2B1-DE41-90CF-8D2380C58407}" type="pres">
      <dgm:prSet presAssocID="{F01C917A-7B04-EC44-8E40-66BEF6153FC7}" presName="Name8" presStyleCnt="0"/>
      <dgm:spPr/>
    </dgm:pt>
    <dgm:pt modelId="{7FEB68C4-BD4A-2641-837C-F2DD7898B33C}" type="pres">
      <dgm:prSet presAssocID="{F01C917A-7B04-EC44-8E40-66BEF6153FC7}" presName="level" presStyleLbl="node1" presStyleIdx="0" presStyleCnt="4">
        <dgm:presLayoutVars>
          <dgm:chMax val="1"/>
          <dgm:bulletEnabled val="1"/>
        </dgm:presLayoutVars>
      </dgm:prSet>
      <dgm:spPr/>
    </dgm:pt>
    <dgm:pt modelId="{0FF450C0-DEE2-BD47-9873-AAF54212B6A7}" type="pres">
      <dgm:prSet presAssocID="{F01C917A-7B04-EC44-8E40-66BEF6153FC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98C1B4B-53BC-FD4C-A1C5-36F4C361C0CE}" type="pres">
      <dgm:prSet presAssocID="{936C2E48-5CB2-1743-85D1-13980458B398}" presName="Name8" presStyleCnt="0"/>
      <dgm:spPr/>
    </dgm:pt>
    <dgm:pt modelId="{C6678F96-0971-A246-AB58-55F8FCDDF9AA}" type="pres">
      <dgm:prSet presAssocID="{936C2E48-5CB2-1743-85D1-13980458B398}" presName="level" presStyleLbl="node1" presStyleIdx="1" presStyleCnt="4">
        <dgm:presLayoutVars>
          <dgm:chMax val="1"/>
          <dgm:bulletEnabled val="1"/>
        </dgm:presLayoutVars>
      </dgm:prSet>
      <dgm:spPr/>
    </dgm:pt>
    <dgm:pt modelId="{F0631CE5-2F05-C549-BDEE-6A8771BE2A4F}" type="pres">
      <dgm:prSet presAssocID="{936C2E48-5CB2-1743-85D1-13980458B39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1A3BB51-16E8-0F47-B935-DCF1B94FDAC4}" type="pres">
      <dgm:prSet presAssocID="{B8DB143F-0E07-1448-91E1-9EBBB1DD7CB2}" presName="Name8" presStyleCnt="0"/>
      <dgm:spPr/>
    </dgm:pt>
    <dgm:pt modelId="{C34F679D-DF63-1B42-B413-73AA66175459}" type="pres">
      <dgm:prSet presAssocID="{B8DB143F-0E07-1448-91E1-9EBBB1DD7CB2}" presName="level" presStyleLbl="node1" presStyleIdx="2" presStyleCnt="4">
        <dgm:presLayoutVars>
          <dgm:chMax val="1"/>
          <dgm:bulletEnabled val="1"/>
        </dgm:presLayoutVars>
      </dgm:prSet>
      <dgm:spPr/>
    </dgm:pt>
    <dgm:pt modelId="{613E6E63-430C-B646-BEDE-638B69ADFE5A}" type="pres">
      <dgm:prSet presAssocID="{B8DB143F-0E07-1448-91E1-9EBBB1DD7CB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6D0360E-A5BF-2C4C-9611-A13AE38FA09D}" type="pres">
      <dgm:prSet presAssocID="{C289DED7-3DCA-A74E-9EE6-68DB395D4546}" presName="Name8" presStyleCnt="0"/>
      <dgm:spPr/>
    </dgm:pt>
    <dgm:pt modelId="{2020AA74-CC86-F94E-BDEF-89E414E4BD1E}" type="pres">
      <dgm:prSet presAssocID="{C289DED7-3DCA-A74E-9EE6-68DB395D4546}" presName="level" presStyleLbl="node1" presStyleIdx="3" presStyleCnt="4">
        <dgm:presLayoutVars>
          <dgm:chMax val="1"/>
          <dgm:bulletEnabled val="1"/>
        </dgm:presLayoutVars>
      </dgm:prSet>
      <dgm:spPr/>
    </dgm:pt>
    <dgm:pt modelId="{6C1658B4-1E82-6143-A91E-A62C7C14430E}" type="pres">
      <dgm:prSet presAssocID="{C289DED7-3DCA-A74E-9EE6-68DB395D4546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8ED4CF03-F1F5-9E42-804D-4BC506909508}" type="presOf" srcId="{C289DED7-3DCA-A74E-9EE6-68DB395D4546}" destId="{6C1658B4-1E82-6143-A91E-A62C7C14430E}" srcOrd="1" destOrd="0" presId="urn:microsoft.com/office/officeart/2005/8/layout/pyramid1"/>
    <dgm:cxn modelId="{5129F01D-23EC-4047-A065-89ED6675348F}" srcId="{18F2B218-83F7-E34D-AB44-280193F4C8FF}" destId="{B8DB143F-0E07-1448-91E1-9EBBB1DD7CB2}" srcOrd="2" destOrd="0" parTransId="{F4495298-D278-8344-8DB4-C12D79BF3D1A}" sibTransId="{620A4C89-13E4-BB45-BA99-A8BDF5C92D3F}"/>
    <dgm:cxn modelId="{17F4BD1E-E3A3-0149-8725-FBE5A9B1721B}" type="presOf" srcId="{18F2B218-83F7-E34D-AB44-280193F4C8FF}" destId="{DC231B43-89D0-594B-B69C-554E8AD93859}" srcOrd="0" destOrd="0" presId="urn:microsoft.com/office/officeart/2005/8/layout/pyramid1"/>
    <dgm:cxn modelId="{971F9E43-4411-E54C-90DC-0FC9106260BF}" type="presOf" srcId="{F01C917A-7B04-EC44-8E40-66BEF6153FC7}" destId="{7FEB68C4-BD4A-2641-837C-F2DD7898B33C}" srcOrd="0" destOrd="0" presId="urn:microsoft.com/office/officeart/2005/8/layout/pyramid1"/>
    <dgm:cxn modelId="{0E3A1456-B911-6F4C-A44D-6FA7A486CD84}" type="presOf" srcId="{C289DED7-3DCA-A74E-9EE6-68DB395D4546}" destId="{2020AA74-CC86-F94E-BDEF-89E414E4BD1E}" srcOrd="0" destOrd="0" presId="urn:microsoft.com/office/officeart/2005/8/layout/pyramid1"/>
    <dgm:cxn modelId="{80DB965C-3A20-2642-AC2F-5417B7BB68CE}" type="presOf" srcId="{F01C917A-7B04-EC44-8E40-66BEF6153FC7}" destId="{0FF450C0-DEE2-BD47-9873-AAF54212B6A7}" srcOrd="1" destOrd="0" presId="urn:microsoft.com/office/officeart/2005/8/layout/pyramid1"/>
    <dgm:cxn modelId="{7690E865-72AC-A948-A604-637F33F74B18}" type="presOf" srcId="{936C2E48-5CB2-1743-85D1-13980458B398}" destId="{C6678F96-0971-A246-AB58-55F8FCDDF9AA}" srcOrd="0" destOrd="0" presId="urn:microsoft.com/office/officeart/2005/8/layout/pyramid1"/>
    <dgm:cxn modelId="{26062480-A5D4-9943-AF78-3AFE4667616E}" type="presOf" srcId="{B8DB143F-0E07-1448-91E1-9EBBB1DD7CB2}" destId="{613E6E63-430C-B646-BEDE-638B69ADFE5A}" srcOrd="1" destOrd="0" presId="urn:microsoft.com/office/officeart/2005/8/layout/pyramid1"/>
    <dgm:cxn modelId="{3837B389-5A60-C74C-B7F4-AD96298889FE}" srcId="{18F2B218-83F7-E34D-AB44-280193F4C8FF}" destId="{F01C917A-7B04-EC44-8E40-66BEF6153FC7}" srcOrd="0" destOrd="0" parTransId="{C3AD11E5-3742-A840-96F9-491CB584D498}" sibTransId="{D4BB570C-BA41-4548-A826-CEADF3D9BA68}"/>
    <dgm:cxn modelId="{A4A2C18F-9DBA-1442-A958-6F527B83D372}" type="presOf" srcId="{936C2E48-5CB2-1743-85D1-13980458B398}" destId="{F0631CE5-2F05-C549-BDEE-6A8771BE2A4F}" srcOrd="1" destOrd="0" presId="urn:microsoft.com/office/officeart/2005/8/layout/pyramid1"/>
    <dgm:cxn modelId="{608215CA-0D28-D24C-936E-ADFA1C731E07}" srcId="{18F2B218-83F7-E34D-AB44-280193F4C8FF}" destId="{936C2E48-5CB2-1743-85D1-13980458B398}" srcOrd="1" destOrd="0" parTransId="{BBF9CAC8-0214-CF42-A5CF-3E8644083F5C}" sibTransId="{C4896A29-F456-C748-A105-14B6244CA8B4}"/>
    <dgm:cxn modelId="{30AAB4D1-0BBD-2244-AD5F-325911800DC5}" srcId="{18F2B218-83F7-E34D-AB44-280193F4C8FF}" destId="{C289DED7-3DCA-A74E-9EE6-68DB395D4546}" srcOrd="3" destOrd="0" parTransId="{F0ADDC77-7388-8C49-9F85-0F3EB2B1CA02}" sibTransId="{D39855E6-272E-A34F-BEE2-F71254A10982}"/>
    <dgm:cxn modelId="{E123EDE1-5C35-184C-8275-58E5F3876847}" type="presOf" srcId="{B8DB143F-0E07-1448-91E1-9EBBB1DD7CB2}" destId="{C34F679D-DF63-1B42-B413-73AA66175459}" srcOrd="0" destOrd="0" presId="urn:microsoft.com/office/officeart/2005/8/layout/pyramid1"/>
    <dgm:cxn modelId="{51D4C729-C7E0-0746-A3D6-0389A96263E3}" type="presParOf" srcId="{DC231B43-89D0-594B-B69C-554E8AD93859}" destId="{2E267449-C2B1-DE41-90CF-8D2380C58407}" srcOrd="0" destOrd="0" presId="urn:microsoft.com/office/officeart/2005/8/layout/pyramid1"/>
    <dgm:cxn modelId="{B288498F-7C93-6C42-A938-A2458AE82B96}" type="presParOf" srcId="{2E267449-C2B1-DE41-90CF-8D2380C58407}" destId="{7FEB68C4-BD4A-2641-837C-F2DD7898B33C}" srcOrd="0" destOrd="0" presId="urn:microsoft.com/office/officeart/2005/8/layout/pyramid1"/>
    <dgm:cxn modelId="{EA824B21-C584-FC45-8FED-EBBFF4461F33}" type="presParOf" srcId="{2E267449-C2B1-DE41-90CF-8D2380C58407}" destId="{0FF450C0-DEE2-BD47-9873-AAF54212B6A7}" srcOrd="1" destOrd="0" presId="urn:microsoft.com/office/officeart/2005/8/layout/pyramid1"/>
    <dgm:cxn modelId="{B0B9CAC2-81D1-B44B-8788-A521B3C01117}" type="presParOf" srcId="{DC231B43-89D0-594B-B69C-554E8AD93859}" destId="{498C1B4B-53BC-FD4C-A1C5-36F4C361C0CE}" srcOrd="1" destOrd="0" presId="urn:microsoft.com/office/officeart/2005/8/layout/pyramid1"/>
    <dgm:cxn modelId="{AF14388A-7173-B041-ABBD-0BE03DBA65D9}" type="presParOf" srcId="{498C1B4B-53BC-FD4C-A1C5-36F4C361C0CE}" destId="{C6678F96-0971-A246-AB58-55F8FCDDF9AA}" srcOrd="0" destOrd="0" presId="urn:microsoft.com/office/officeart/2005/8/layout/pyramid1"/>
    <dgm:cxn modelId="{A4167022-C0E8-9643-B19D-23CAED3F9358}" type="presParOf" srcId="{498C1B4B-53BC-FD4C-A1C5-36F4C361C0CE}" destId="{F0631CE5-2F05-C549-BDEE-6A8771BE2A4F}" srcOrd="1" destOrd="0" presId="urn:microsoft.com/office/officeart/2005/8/layout/pyramid1"/>
    <dgm:cxn modelId="{0417538C-602E-594B-AD54-699D9E882FE2}" type="presParOf" srcId="{DC231B43-89D0-594B-B69C-554E8AD93859}" destId="{C1A3BB51-16E8-0F47-B935-DCF1B94FDAC4}" srcOrd="2" destOrd="0" presId="urn:microsoft.com/office/officeart/2005/8/layout/pyramid1"/>
    <dgm:cxn modelId="{EACE6564-EE14-F648-B7AD-8FB7E9FA4DF3}" type="presParOf" srcId="{C1A3BB51-16E8-0F47-B935-DCF1B94FDAC4}" destId="{C34F679D-DF63-1B42-B413-73AA66175459}" srcOrd="0" destOrd="0" presId="urn:microsoft.com/office/officeart/2005/8/layout/pyramid1"/>
    <dgm:cxn modelId="{29A1CB1F-D649-0A4A-AA06-F0E0E9C1DACC}" type="presParOf" srcId="{C1A3BB51-16E8-0F47-B935-DCF1B94FDAC4}" destId="{613E6E63-430C-B646-BEDE-638B69ADFE5A}" srcOrd="1" destOrd="0" presId="urn:microsoft.com/office/officeart/2005/8/layout/pyramid1"/>
    <dgm:cxn modelId="{42F32738-CBB5-1F4A-9FDA-059E0C3898BD}" type="presParOf" srcId="{DC231B43-89D0-594B-B69C-554E8AD93859}" destId="{96D0360E-A5BF-2C4C-9611-A13AE38FA09D}" srcOrd="3" destOrd="0" presId="urn:microsoft.com/office/officeart/2005/8/layout/pyramid1"/>
    <dgm:cxn modelId="{D075D343-B707-9D42-BAC1-361529A9F553}" type="presParOf" srcId="{96D0360E-A5BF-2C4C-9611-A13AE38FA09D}" destId="{2020AA74-CC86-F94E-BDEF-89E414E4BD1E}" srcOrd="0" destOrd="0" presId="urn:microsoft.com/office/officeart/2005/8/layout/pyramid1"/>
    <dgm:cxn modelId="{C48866D6-3DBF-D440-A358-228A6DCDC0A0}" type="presParOf" srcId="{96D0360E-A5BF-2C4C-9611-A13AE38FA09D}" destId="{6C1658B4-1E82-6143-A91E-A62C7C14430E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82863A-ADB8-E94F-910D-D9F07CE017E2}">
      <dsp:nvSpPr>
        <dsp:cNvPr id="0" name=""/>
        <dsp:cNvSpPr/>
      </dsp:nvSpPr>
      <dsp:spPr>
        <a:xfrm>
          <a:off x="1354666" y="0"/>
          <a:ext cx="5418667" cy="5418667"/>
        </a:xfrm>
        <a:prstGeom prst="ellipse">
          <a:avLst/>
        </a:prstGeom>
        <a:solidFill>
          <a:schemeClr val="tx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chemeClr val="bg1"/>
              </a:solidFill>
            </a:rPr>
            <a:t>AI</a:t>
          </a:r>
        </a:p>
      </dsp:txBody>
      <dsp:txXfrm>
        <a:off x="3306470" y="270933"/>
        <a:ext cx="1515059" cy="812800"/>
      </dsp:txXfrm>
    </dsp:sp>
    <dsp:sp modelId="{0315C3C1-3C99-D940-AA08-663EF163DFA6}">
      <dsp:nvSpPr>
        <dsp:cNvPr id="0" name=""/>
        <dsp:cNvSpPr/>
      </dsp:nvSpPr>
      <dsp:spPr>
        <a:xfrm>
          <a:off x="1896533" y="1083733"/>
          <a:ext cx="4334933" cy="4334933"/>
        </a:xfrm>
        <a:prstGeom prst="ellipse">
          <a:avLst/>
        </a:prstGeom>
        <a:solidFill>
          <a:schemeClr val="bg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 err="1"/>
            <a:t>Machine</a:t>
          </a:r>
          <a:r>
            <a:rPr lang="de-DE" sz="1700" kern="1200" dirty="0"/>
            <a:t> Learning</a:t>
          </a:r>
        </a:p>
      </dsp:txBody>
      <dsp:txXfrm>
        <a:off x="3306470" y="1343829"/>
        <a:ext cx="1515059" cy="780288"/>
      </dsp:txXfrm>
    </dsp:sp>
    <dsp:sp modelId="{1A0CA2AB-82C0-7D4F-8AD8-14715F309017}">
      <dsp:nvSpPr>
        <dsp:cNvPr id="0" name=""/>
        <dsp:cNvSpPr/>
      </dsp:nvSpPr>
      <dsp:spPr>
        <a:xfrm>
          <a:off x="2438399" y="2167466"/>
          <a:ext cx="3251200" cy="3251200"/>
        </a:xfrm>
        <a:prstGeom prst="ellipse">
          <a:avLst/>
        </a:prstGeom>
        <a:solidFill>
          <a:schemeClr val="tx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solidFill>
                <a:schemeClr val="bg1"/>
              </a:solidFill>
            </a:rPr>
            <a:t>Deep Learning</a:t>
          </a:r>
        </a:p>
      </dsp:txBody>
      <dsp:txXfrm>
        <a:off x="3306470" y="2411306"/>
        <a:ext cx="1515059" cy="731520"/>
      </dsp:txXfrm>
    </dsp:sp>
    <dsp:sp modelId="{78192621-F13D-DE49-9310-16B6F131B26B}">
      <dsp:nvSpPr>
        <dsp:cNvPr id="0" name=""/>
        <dsp:cNvSpPr/>
      </dsp:nvSpPr>
      <dsp:spPr>
        <a:xfrm>
          <a:off x="2980266" y="3251200"/>
          <a:ext cx="2167466" cy="2167466"/>
        </a:xfrm>
        <a:prstGeom prst="ellipse">
          <a:avLst/>
        </a:prstGeom>
        <a:solidFill>
          <a:schemeClr val="accent5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 err="1"/>
            <a:t>GenAI</a:t>
          </a:r>
          <a:endParaRPr lang="de-DE" sz="1700" kern="1200" dirty="0"/>
        </a:p>
      </dsp:txBody>
      <dsp:txXfrm>
        <a:off x="3297684" y="3793066"/>
        <a:ext cx="1532630" cy="10837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82863A-ADB8-E94F-910D-D9F07CE017E2}">
      <dsp:nvSpPr>
        <dsp:cNvPr id="0" name=""/>
        <dsp:cNvSpPr/>
      </dsp:nvSpPr>
      <dsp:spPr>
        <a:xfrm>
          <a:off x="1354666" y="0"/>
          <a:ext cx="5418667" cy="5418667"/>
        </a:xfrm>
        <a:prstGeom prst="ellipse">
          <a:avLst/>
        </a:prstGeom>
        <a:solidFill>
          <a:schemeClr val="tx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schemeClr val="bg1"/>
              </a:solidFill>
            </a:rPr>
            <a:t>AI</a:t>
          </a:r>
        </a:p>
      </dsp:txBody>
      <dsp:txXfrm>
        <a:off x="3047999" y="270933"/>
        <a:ext cx="2032000" cy="541866"/>
      </dsp:txXfrm>
    </dsp:sp>
    <dsp:sp modelId="{0315C3C1-3C99-D940-AA08-663EF163DFA6}">
      <dsp:nvSpPr>
        <dsp:cNvPr id="0" name=""/>
        <dsp:cNvSpPr/>
      </dsp:nvSpPr>
      <dsp:spPr>
        <a:xfrm>
          <a:off x="1761066" y="812800"/>
          <a:ext cx="4605866" cy="4605866"/>
        </a:xfrm>
        <a:prstGeom prst="ellipse">
          <a:avLst/>
        </a:prstGeom>
        <a:solidFill>
          <a:schemeClr val="bg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/>
            <a:t>Machine</a:t>
          </a:r>
          <a:r>
            <a:rPr lang="de-DE" sz="1500" kern="1200" dirty="0"/>
            <a:t> Learning</a:t>
          </a:r>
        </a:p>
      </dsp:txBody>
      <dsp:txXfrm>
        <a:off x="3070859" y="1077637"/>
        <a:ext cx="1986280" cy="529674"/>
      </dsp:txXfrm>
    </dsp:sp>
    <dsp:sp modelId="{1A0CA2AB-82C0-7D4F-8AD8-14715F309017}">
      <dsp:nvSpPr>
        <dsp:cNvPr id="0" name=""/>
        <dsp:cNvSpPr/>
      </dsp:nvSpPr>
      <dsp:spPr>
        <a:xfrm>
          <a:off x="2167466" y="1625600"/>
          <a:ext cx="3793066" cy="3793066"/>
        </a:xfrm>
        <a:prstGeom prst="ellipse">
          <a:avLst/>
        </a:prstGeom>
        <a:solidFill>
          <a:schemeClr val="tx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>
              <a:solidFill>
                <a:schemeClr val="bg1"/>
              </a:solidFill>
            </a:rPr>
            <a:t>Deep Learning</a:t>
          </a:r>
        </a:p>
      </dsp:txBody>
      <dsp:txXfrm>
        <a:off x="3082543" y="1887321"/>
        <a:ext cx="1962912" cy="523443"/>
      </dsp:txXfrm>
    </dsp:sp>
    <dsp:sp modelId="{78192621-F13D-DE49-9310-16B6F131B26B}">
      <dsp:nvSpPr>
        <dsp:cNvPr id="0" name=""/>
        <dsp:cNvSpPr/>
      </dsp:nvSpPr>
      <dsp:spPr>
        <a:xfrm>
          <a:off x="2573866" y="2438400"/>
          <a:ext cx="2980266" cy="2980266"/>
        </a:xfrm>
        <a:prstGeom prst="ellipse">
          <a:avLst/>
        </a:prstGeom>
        <a:solidFill>
          <a:schemeClr val="accent5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/>
            <a:t>GenAI</a:t>
          </a:r>
          <a:endParaRPr lang="de-DE" sz="1500" kern="1200" dirty="0"/>
        </a:p>
      </dsp:txBody>
      <dsp:txXfrm>
        <a:off x="3259327" y="2706624"/>
        <a:ext cx="1609344" cy="536448"/>
      </dsp:txXfrm>
    </dsp:sp>
    <dsp:sp modelId="{6F4A40D5-7CE6-5B45-864B-E8B1AAB6D611}">
      <dsp:nvSpPr>
        <dsp:cNvPr id="0" name=""/>
        <dsp:cNvSpPr/>
      </dsp:nvSpPr>
      <dsp:spPr>
        <a:xfrm>
          <a:off x="2980266" y="3251200"/>
          <a:ext cx="2167466" cy="2167466"/>
        </a:xfrm>
        <a:prstGeom prst="ellipse">
          <a:avLst/>
        </a:prstGeom>
        <a:solidFill>
          <a:schemeClr val="accent5">
            <a:lumMod val="20000"/>
            <a:lumOff val="8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solidFill>
                <a:schemeClr val="accent5"/>
              </a:solidFill>
            </a:rPr>
            <a:t>Tranformer</a:t>
          </a:r>
          <a:r>
            <a:rPr lang="de-DE" sz="1500" kern="1200" dirty="0">
              <a:solidFill>
                <a:schemeClr val="accent5"/>
              </a:solidFill>
            </a:rPr>
            <a:t> Models &amp; Diffusion Models</a:t>
          </a:r>
        </a:p>
      </dsp:txBody>
      <dsp:txXfrm>
        <a:off x="3297684" y="3793066"/>
        <a:ext cx="1532630" cy="10837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EB68C4-BD4A-2641-837C-F2DD7898B33C}">
      <dsp:nvSpPr>
        <dsp:cNvPr id="0" name=""/>
        <dsp:cNvSpPr/>
      </dsp:nvSpPr>
      <dsp:spPr>
        <a:xfrm>
          <a:off x="3047999" y="0"/>
          <a:ext cx="2032000" cy="1354666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Prompt Design </a:t>
          </a:r>
        </a:p>
      </dsp:txBody>
      <dsp:txXfrm>
        <a:off x="3047999" y="0"/>
        <a:ext cx="2032000" cy="1354666"/>
      </dsp:txXfrm>
    </dsp:sp>
    <dsp:sp modelId="{C6678F96-0971-A246-AB58-55F8FCDDF9AA}">
      <dsp:nvSpPr>
        <dsp:cNvPr id="0" name=""/>
        <dsp:cNvSpPr/>
      </dsp:nvSpPr>
      <dsp:spPr>
        <a:xfrm>
          <a:off x="2032000" y="1354666"/>
          <a:ext cx="4064000" cy="1354666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200" kern="1200" dirty="0"/>
            <a:t>Fine-Tuning</a:t>
          </a:r>
        </a:p>
      </dsp:txBody>
      <dsp:txXfrm>
        <a:off x="2743199" y="1354666"/>
        <a:ext cx="2641600" cy="1354666"/>
      </dsp:txXfrm>
    </dsp:sp>
    <dsp:sp modelId="{C34F679D-DF63-1B42-B413-73AA66175459}">
      <dsp:nvSpPr>
        <dsp:cNvPr id="0" name=""/>
        <dsp:cNvSpPr/>
      </dsp:nvSpPr>
      <dsp:spPr>
        <a:xfrm>
          <a:off x="1015999" y="2709333"/>
          <a:ext cx="6096000" cy="1354666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 err="1"/>
            <a:t>Instructmodel</a:t>
          </a:r>
          <a:r>
            <a:rPr lang="de-DE" sz="4000" kern="1200" dirty="0"/>
            <a:t> </a:t>
          </a:r>
        </a:p>
      </dsp:txBody>
      <dsp:txXfrm>
        <a:off x="2082799" y="2709333"/>
        <a:ext cx="3962400" cy="1354666"/>
      </dsp:txXfrm>
    </dsp:sp>
    <dsp:sp modelId="{2020AA74-CC86-F94E-BDEF-89E414E4BD1E}">
      <dsp:nvSpPr>
        <dsp:cNvPr id="0" name=""/>
        <dsp:cNvSpPr/>
      </dsp:nvSpPr>
      <dsp:spPr>
        <a:xfrm>
          <a:off x="0" y="4064000"/>
          <a:ext cx="8128000" cy="1354666"/>
        </a:xfrm>
        <a:prstGeom prst="trapezoid">
          <a:avLst>
            <a:gd name="adj" fmla="val 7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500" kern="1200" dirty="0" err="1"/>
            <a:t>Basemodel</a:t>
          </a:r>
          <a:endParaRPr lang="de-DE" sz="6500" kern="1200" dirty="0"/>
        </a:p>
      </dsp:txBody>
      <dsp:txXfrm>
        <a:off x="1422399" y="4064000"/>
        <a:ext cx="5283200" cy="13546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2392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702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0780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08771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1027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1918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86802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9925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27259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2012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5086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1/10/26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4248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youtube.com/watch?v=wjZofJX0v4M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" TargetMode="Externa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time_continue=4&amp;v=WnzlbyTZsQY" TargetMode="Externa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3157AF30-67FF-339C-273B-45DE0830A4F4}"/>
              </a:ext>
            </a:extLst>
          </p:cNvPr>
          <p:cNvSpPr txBox="1"/>
          <p:nvPr/>
        </p:nvSpPr>
        <p:spPr>
          <a:xfrm>
            <a:off x="1555667" y="1128156"/>
            <a:ext cx="894211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i="1" dirty="0"/>
              <a:t>CAS: AI and Creative Practices</a:t>
            </a:r>
          </a:p>
          <a:p>
            <a:endParaRPr lang="en-GB" sz="4400" dirty="0"/>
          </a:p>
          <a:p>
            <a:r>
              <a:rPr lang="en-GB" sz="4400" dirty="0"/>
              <a:t>Module 6: </a:t>
            </a:r>
          </a:p>
          <a:p>
            <a:r>
              <a:rPr lang="en-GB" sz="4400" dirty="0"/>
              <a:t>AI for Natural Language</a:t>
            </a:r>
            <a:endParaRPr lang="de-CH" sz="4400" dirty="0"/>
          </a:p>
        </p:txBody>
      </p:sp>
    </p:spTree>
    <p:extLst>
      <p:ext uri="{BB962C8B-B14F-4D97-AF65-F5344CB8AC3E}">
        <p14:creationId xmlns:p14="http://schemas.microsoft.com/office/powerpoint/2010/main" val="3648242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ACD5F-C383-2781-AD64-AA2F15FCE1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Diagramm, Schrift enthält.&#10;&#10;KI-generierte Inhalte können fehlerhaft sein.">
            <a:extLst>
              <a:ext uri="{FF2B5EF4-FFF2-40B4-BE49-F238E27FC236}">
                <a16:creationId xmlns:a16="http://schemas.microsoft.com/office/drawing/2014/main" id="{5DEE2F45-ACB1-A23B-3F3B-59E1684C7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3"/>
            <a:ext cx="12010768" cy="675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805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DEA678-A540-E81F-1B62-ADFAC925D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, Diagramm, Design enthält.&#10;&#10;KI-generierte Inhalte können fehlerhaft sein.">
            <a:extLst>
              <a:ext uri="{FF2B5EF4-FFF2-40B4-BE49-F238E27FC236}">
                <a16:creationId xmlns:a16="http://schemas.microsoft.com/office/drawing/2014/main" id="{CDD709C5-EBB8-906C-93D3-98F0F651F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309"/>
            <a:ext cx="12192000" cy="684254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F9B59AD-1F4C-4474-91BD-03D8816E3F48}"/>
              </a:ext>
            </a:extLst>
          </p:cNvPr>
          <p:cNvSpPr txBox="1"/>
          <p:nvPr/>
        </p:nvSpPr>
        <p:spPr>
          <a:xfrm>
            <a:off x="8863584" y="656151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Guilaume</a:t>
            </a:r>
            <a:r>
              <a:rPr lang="de-DE" dirty="0"/>
              <a:t> Witz</a:t>
            </a:r>
          </a:p>
        </p:txBody>
      </p:sp>
    </p:spTree>
    <p:extLst>
      <p:ext uri="{BB962C8B-B14F-4D97-AF65-F5344CB8AC3E}">
        <p14:creationId xmlns:p14="http://schemas.microsoft.com/office/powerpoint/2010/main" val="1136797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7C53791-50B3-3E76-CE20-4D8B19DCC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4" y="98854"/>
            <a:ext cx="12176336" cy="686683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C12C63B-F5FD-819A-804E-8C9E121B546E}"/>
              </a:ext>
            </a:extLst>
          </p:cNvPr>
          <p:cNvSpPr txBox="1"/>
          <p:nvPr/>
        </p:nvSpPr>
        <p:spPr>
          <a:xfrm>
            <a:off x="8863584" y="656151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chemeClr val="bg1"/>
                </a:solidFill>
              </a:rPr>
              <a:t>Guilaume</a:t>
            </a:r>
            <a:r>
              <a:rPr lang="de-DE" dirty="0">
                <a:solidFill>
                  <a:schemeClr val="bg1"/>
                </a:solidFill>
              </a:rPr>
              <a:t> Witz</a:t>
            </a:r>
          </a:p>
        </p:txBody>
      </p:sp>
    </p:spTree>
    <p:extLst>
      <p:ext uri="{BB962C8B-B14F-4D97-AF65-F5344CB8AC3E}">
        <p14:creationId xmlns:p14="http://schemas.microsoft.com/office/powerpoint/2010/main" val="661238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AF602B9B-D103-390D-D773-2D6267DB29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3660620"/>
              </p:ext>
            </p:extLst>
          </p:nvPr>
        </p:nvGraphicFramePr>
        <p:xfrm>
          <a:off x="2032000" y="87601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8274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A5C151-93E1-C589-DD34-67C43A4A5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EB92DCAB-9927-8C06-6B4B-5660A32D10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7486903"/>
              </p:ext>
            </p:extLst>
          </p:nvPr>
        </p:nvGraphicFramePr>
        <p:xfrm>
          <a:off x="2032000" y="87601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6062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reenshot, Diagramm, Rechteck enthält.&#10;&#10;KI-generierte Inhalte können fehlerhaft sein.">
            <a:extLst>
              <a:ext uri="{FF2B5EF4-FFF2-40B4-BE49-F238E27FC236}">
                <a16:creationId xmlns:a16="http://schemas.microsoft.com/office/drawing/2014/main" id="{C50A190D-3AC7-AF16-7299-52B0D58C4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150" y="324421"/>
            <a:ext cx="8807450" cy="620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226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53A4BF-1786-8304-E63F-730C3F8CA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967FA2BD-AC26-39A4-AD46-FECC04A0541F}"/>
              </a:ext>
            </a:extLst>
          </p:cNvPr>
          <p:cNvSpPr txBox="1"/>
          <p:nvPr/>
        </p:nvSpPr>
        <p:spPr>
          <a:xfrm>
            <a:off x="8863584" y="656151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Guilaume</a:t>
            </a:r>
            <a:r>
              <a:rPr lang="de-DE" dirty="0"/>
              <a:t> Witz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C11DED7-50BD-BA66-3E15-EADBD126B0D0}"/>
              </a:ext>
            </a:extLst>
          </p:cNvPr>
          <p:cNvSpPr txBox="1"/>
          <p:nvPr/>
        </p:nvSpPr>
        <p:spPr>
          <a:xfrm>
            <a:off x="3200069" y="3129621"/>
            <a:ext cx="8876404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Watch Video</a:t>
            </a:r>
          </a:p>
          <a:p>
            <a:r>
              <a:rPr lang="de-DE" sz="3200" b="1" dirty="0"/>
              <a:t> </a:t>
            </a:r>
          </a:p>
          <a:p>
            <a:r>
              <a:rPr lang="de-DE" sz="3600" dirty="0"/>
              <a:t>„</a:t>
            </a:r>
            <a:r>
              <a:rPr lang="de-DE" sz="3600" dirty="0" err="1"/>
              <a:t>Transformeres</a:t>
            </a:r>
            <a:r>
              <a:rPr lang="de-DE" sz="3600" dirty="0"/>
              <a:t>, </a:t>
            </a:r>
            <a:r>
              <a:rPr lang="de-DE" sz="3600" dirty="0" err="1"/>
              <a:t>the</a:t>
            </a:r>
            <a:r>
              <a:rPr lang="de-DE" sz="3600" dirty="0"/>
              <a:t> </a:t>
            </a:r>
            <a:r>
              <a:rPr lang="de-DE" sz="3600" dirty="0" err="1"/>
              <a:t>tech</a:t>
            </a:r>
            <a:r>
              <a:rPr lang="de-DE" sz="3600" dirty="0"/>
              <a:t> </a:t>
            </a:r>
            <a:r>
              <a:rPr lang="de-DE" sz="3600" dirty="0" err="1"/>
              <a:t>behind</a:t>
            </a:r>
            <a:r>
              <a:rPr lang="de-DE" sz="3600" dirty="0"/>
              <a:t> LLMs“</a:t>
            </a:r>
          </a:p>
          <a:p>
            <a:r>
              <a:rPr lang="de-DE" sz="3200" dirty="0"/>
              <a:t>3blue1brown</a:t>
            </a:r>
          </a:p>
          <a:p>
            <a:r>
              <a:rPr lang="de-DE" sz="3200" dirty="0"/>
              <a:t>(30 Min)</a:t>
            </a:r>
          </a:p>
          <a:p>
            <a:endParaRPr lang="de-DE" sz="3200" dirty="0"/>
          </a:p>
          <a:p>
            <a:r>
              <a:rPr lang="de-DE" sz="3200" u="sng" dirty="0">
                <a:hlinkClick r:id="rId2"/>
              </a:rPr>
              <a:t>https://www.youtube.com/watch?v=wjZofJX0v4M</a:t>
            </a:r>
            <a:endParaRPr lang="de-CH" sz="3200" dirty="0"/>
          </a:p>
          <a:p>
            <a:endParaRPr lang="de-DE" dirty="0"/>
          </a:p>
        </p:txBody>
      </p:sp>
      <p:pic>
        <p:nvPicPr>
          <p:cNvPr id="3" name="Grafik 2" descr="Ein Bild, das Screenshot, Kleidung, Mann, Text enthält.&#10;&#10;KI-generierte Inhalte können fehlerhaft sein.">
            <a:extLst>
              <a:ext uri="{FF2B5EF4-FFF2-40B4-BE49-F238E27FC236}">
                <a16:creationId xmlns:a16="http://schemas.microsoft.com/office/drawing/2014/main" id="{2ADBE494-493F-54AC-8FED-F4A873F193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1528"/>
            <a:ext cx="7283669" cy="374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33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8D795-3725-6FAF-535A-A06F6821D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065B5BD0-A59E-A23A-7B39-715C19481713}"/>
              </a:ext>
            </a:extLst>
          </p:cNvPr>
          <p:cNvSpPr txBox="1"/>
          <p:nvPr/>
        </p:nvSpPr>
        <p:spPr>
          <a:xfrm>
            <a:off x="1912883" y="2511972"/>
            <a:ext cx="86998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Do </a:t>
            </a:r>
            <a:r>
              <a:rPr lang="de-DE" sz="4000" dirty="0" err="1"/>
              <a:t>transformers</a:t>
            </a:r>
            <a:r>
              <a:rPr lang="de-DE" sz="4000" dirty="0"/>
              <a:t> </a:t>
            </a:r>
            <a:r>
              <a:rPr lang="de-DE" sz="4000" dirty="0" err="1"/>
              <a:t>understand</a:t>
            </a:r>
            <a:r>
              <a:rPr lang="de-DE" sz="4000" dirty="0"/>
              <a:t> </a:t>
            </a:r>
            <a:r>
              <a:rPr lang="de-DE" sz="4000" dirty="0" err="1"/>
              <a:t>meaning</a:t>
            </a:r>
            <a:r>
              <a:rPr lang="de-DE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97998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EB7C1-F25A-D3CA-360B-0DE22E0CE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 descr="Ein Bild, das Text, Quittung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49E9B4D7-2B69-5C64-7063-6F505D7D1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51" y="315269"/>
            <a:ext cx="11660498" cy="622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73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CD06D-5ABE-2BDA-0B2C-83F10EF5B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AFD7C634-4745-70D1-A850-DE29EE2A43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0638897"/>
              </p:ext>
            </p:extLst>
          </p:nvPr>
        </p:nvGraphicFramePr>
        <p:xfrm>
          <a:off x="1708958" y="71966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35951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690FF-8BE1-0478-239C-AE33E843F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215BBDE8-6657-3464-68F9-1F20F394FE3C}"/>
              </a:ext>
            </a:extLst>
          </p:cNvPr>
          <p:cNvSpPr txBox="1"/>
          <p:nvPr/>
        </p:nvSpPr>
        <p:spPr>
          <a:xfrm>
            <a:off x="1555667" y="1128156"/>
            <a:ext cx="894211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400" dirty="0">
                <a:solidFill>
                  <a:srgbClr val="FFC000"/>
                </a:solidFill>
              </a:rPr>
              <a:t>Monday &amp; Tuesday</a:t>
            </a:r>
          </a:p>
          <a:p>
            <a:r>
              <a:rPr lang="de-CH" sz="4400" dirty="0"/>
              <a:t>1 Refresh: Transformers &amp; LLMs</a:t>
            </a:r>
          </a:p>
          <a:p>
            <a:r>
              <a:rPr lang="de-CH" sz="4400" dirty="0"/>
              <a:t>2 Trips </a:t>
            </a:r>
            <a:r>
              <a:rPr lang="de-CH" sz="4400" dirty="0" err="1"/>
              <a:t>to</a:t>
            </a:r>
            <a:r>
              <a:rPr lang="de-CH" sz="4400" dirty="0"/>
              <a:t> Open Source</a:t>
            </a:r>
          </a:p>
          <a:p>
            <a:r>
              <a:rPr lang="de-CH" sz="4400" dirty="0"/>
              <a:t>3 The System Message</a:t>
            </a:r>
          </a:p>
          <a:p>
            <a:r>
              <a:rPr lang="de-CH" sz="4400" dirty="0"/>
              <a:t>4 Small &amp; </a:t>
            </a:r>
            <a:r>
              <a:rPr lang="de-CH" sz="4400" dirty="0" err="1"/>
              <a:t>Local</a:t>
            </a:r>
            <a:r>
              <a:rPr lang="de-CH" sz="4400" dirty="0"/>
              <a:t> LLMs</a:t>
            </a:r>
          </a:p>
          <a:p>
            <a:r>
              <a:rPr lang="de-CH" sz="4400" dirty="0"/>
              <a:t>5 Rules &amp; </a:t>
            </a:r>
            <a:r>
              <a:rPr lang="de-CH" sz="4400" dirty="0" err="1"/>
              <a:t>Nonsense</a:t>
            </a:r>
            <a:endParaRPr lang="de-CH" sz="4400" dirty="0"/>
          </a:p>
        </p:txBody>
      </p:sp>
    </p:spTree>
    <p:extLst>
      <p:ext uri="{BB962C8B-B14F-4D97-AF65-F5344CB8AC3E}">
        <p14:creationId xmlns:p14="http://schemas.microsoft.com/office/powerpoint/2010/main" val="41049766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200FE747-0C62-8B55-2FBB-3A1808D14A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086509"/>
              </p:ext>
            </p:extLst>
          </p:nvPr>
        </p:nvGraphicFramePr>
        <p:xfrm>
          <a:off x="1259712" y="1263676"/>
          <a:ext cx="9672576" cy="40233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224192">
                  <a:extLst>
                    <a:ext uri="{9D8B030D-6E8A-4147-A177-3AD203B41FA5}">
                      <a16:colId xmlns:a16="http://schemas.microsoft.com/office/drawing/2014/main" val="2862327210"/>
                    </a:ext>
                  </a:extLst>
                </a:gridCol>
                <a:gridCol w="3224192">
                  <a:extLst>
                    <a:ext uri="{9D8B030D-6E8A-4147-A177-3AD203B41FA5}">
                      <a16:colId xmlns:a16="http://schemas.microsoft.com/office/drawing/2014/main" val="3747489438"/>
                    </a:ext>
                  </a:extLst>
                </a:gridCol>
                <a:gridCol w="3224192">
                  <a:extLst>
                    <a:ext uri="{9D8B030D-6E8A-4147-A177-3AD203B41FA5}">
                      <a16:colId xmlns:a16="http://schemas.microsoft.com/office/drawing/2014/main" val="40925492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2800" b="0" dirty="0"/>
                        <a:t>Prompt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b="0" dirty="0"/>
                        <a:t>Takes </a:t>
                      </a:r>
                      <a:r>
                        <a:rPr lang="de-DE" sz="2400" b="0" dirty="0" err="1"/>
                        <a:t>little</a:t>
                      </a:r>
                      <a:r>
                        <a:rPr lang="de-DE" sz="2400" b="0" dirty="0"/>
                        <a:t> </a:t>
                      </a:r>
                      <a:r>
                        <a:rPr lang="de-DE" sz="2400" b="0" dirty="0" err="1"/>
                        <a:t>compute</a:t>
                      </a:r>
                      <a:r>
                        <a:rPr lang="de-DE" sz="2400" b="0" dirty="0"/>
                        <a:t>, </a:t>
                      </a:r>
                      <a:r>
                        <a:rPr lang="de-DE" sz="2400" b="0" dirty="0" err="1"/>
                        <a:t>little</a:t>
                      </a:r>
                      <a:r>
                        <a:rPr lang="de-DE" sz="2400" b="0" dirty="0"/>
                        <a:t> </a:t>
                      </a:r>
                      <a:r>
                        <a:rPr lang="de-DE" sz="2400" b="0" dirty="0" err="1"/>
                        <a:t>know-how</a:t>
                      </a:r>
                      <a:r>
                        <a:rPr lang="de-DE" sz="2400" b="0" dirty="0"/>
                        <a:t>, </a:t>
                      </a:r>
                      <a:r>
                        <a:rPr lang="de-DE" sz="2400" b="0" dirty="0" err="1"/>
                        <a:t>some</a:t>
                      </a:r>
                      <a:r>
                        <a:rPr lang="de-DE" sz="2400" b="0" dirty="0"/>
                        <a:t> </a:t>
                      </a:r>
                      <a:r>
                        <a:rPr lang="de-DE" sz="2400" b="0" dirty="0" err="1"/>
                        <a:t>experimentation</a:t>
                      </a:r>
                      <a:endParaRPr lang="de-DE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b="0" dirty="0" err="1"/>
                        <a:t>Anyone</a:t>
                      </a:r>
                      <a:r>
                        <a:rPr lang="de-DE" sz="2400" b="0" dirty="0"/>
                        <a:t> </a:t>
                      </a:r>
                      <a:r>
                        <a:rPr lang="de-DE" sz="2400" b="0" dirty="0" err="1"/>
                        <a:t>with</a:t>
                      </a:r>
                      <a:r>
                        <a:rPr lang="de-DE" sz="2400" b="0" dirty="0"/>
                        <a:t> </a:t>
                      </a:r>
                      <a:r>
                        <a:rPr lang="de-DE" sz="2400" b="0" dirty="0" err="1"/>
                        <a:t>interest</a:t>
                      </a:r>
                      <a:r>
                        <a:rPr lang="de-DE" sz="2400" b="0" dirty="0"/>
                        <a:t> and 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080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Fine Tuning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Takes </a:t>
                      </a:r>
                      <a:r>
                        <a:rPr lang="de-DE" sz="2400" dirty="0" err="1"/>
                        <a:t>compute</a:t>
                      </a:r>
                      <a:r>
                        <a:rPr lang="de-DE" sz="2400" dirty="0"/>
                        <a:t>, </a:t>
                      </a:r>
                      <a:r>
                        <a:rPr lang="de-DE" sz="2400" dirty="0" err="1"/>
                        <a:t>experts</a:t>
                      </a:r>
                      <a:endParaRPr lang="de-D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Players </a:t>
                      </a:r>
                      <a:r>
                        <a:rPr lang="de-DE" sz="2400" dirty="0" err="1"/>
                        <a:t>with</a:t>
                      </a:r>
                      <a:r>
                        <a:rPr lang="de-DE" sz="2400" dirty="0"/>
                        <a:t> </a:t>
                      </a:r>
                      <a:r>
                        <a:rPr lang="de-DE" sz="2400" dirty="0" err="1"/>
                        <a:t>experts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253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 err="1"/>
                        <a:t>Instruct</a:t>
                      </a:r>
                      <a:r>
                        <a:rPr lang="de-DE" sz="2800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Takes a </a:t>
                      </a:r>
                      <a:r>
                        <a:rPr lang="de-DE" sz="2400" dirty="0" err="1"/>
                        <a:t>lot</a:t>
                      </a:r>
                      <a:r>
                        <a:rPr lang="de-DE" sz="2400" dirty="0"/>
                        <a:t> </a:t>
                      </a:r>
                      <a:r>
                        <a:rPr lang="de-DE" sz="2400" dirty="0" err="1"/>
                        <a:t>of</a:t>
                      </a:r>
                      <a:r>
                        <a:rPr lang="de-DE" sz="2400" dirty="0"/>
                        <a:t> </a:t>
                      </a:r>
                      <a:r>
                        <a:rPr lang="de-DE" sz="2400" dirty="0" err="1"/>
                        <a:t>compute</a:t>
                      </a:r>
                      <a:r>
                        <a:rPr lang="de-DE" sz="2400" dirty="0"/>
                        <a:t>, </a:t>
                      </a:r>
                      <a:r>
                        <a:rPr lang="de-DE" sz="2400" dirty="0" err="1"/>
                        <a:t>money</a:t>
                      </a:r>
                      <a:r>
                        <a:rPr lang="de-DE" sz="2400" dirty="0"/>
                        <a:t>, </a:t>
                      </a:r>
                      <a:r>
                        <a:rPr lang="de-DE" sz="2400" dirty="0" err="1"/>
                        <a:t>experts</a:t>
                      </a:r>
                      <a:r>
                        <a:rPr lang="de-DE" sz="2400" dirty="0"/>
                        <a:t> and </a:t>
                      </a:r>
                      <a:r>
                        <a:rPr lang="de-DE" sz="2400" dirty="0" err="1"/>
                        <a:t>click</a:t>
                      </a:r>
                      <a:r>
                        <a:rPr lang="de-DE" sz="2400" dirty="0"/>
                        <a:t> </a:t>
                      </a:r>
                      <a:r>
                        <a:rPr lang="de-DE" sz="2400" dirty="0" err="1"/>
                        <a:t>workers</a:t>
                      </a:r>
                      <a:endParaRPr lang="de-D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Big Tech Companies,</a:t>
                      </a:r>
                    </a:p>
                    <a:p>
                      <a:r>
                        <a:rPr lang="de-DE" sz="2400" dirty="0" err="1"/>
                        <a:t>Universities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3954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2800" dirty="0"/>
                        <a:t>Base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Takes a </a:t>
                      </a:r>
                      <a:r>
                        <a:rPr lang="de-DE" sz="2400" dirty="0" err="1"/>
                        <a:t>lot</a:t>
                      </a:r>
                      <a:r>
                        <a:rPr lang="de-DE" sz="2400" dirty="0"/>
                        <a:t> </a:t>
                      </a:r>
                      <a:r>
                        <a:rPr lang="de-DE" sz="2400" dirty="0" err="1"/>
                        <a:t>of</a:t>
                      </a:r>
                      <a:r>
                        <a:rPr lang="de-DE" sz="2400" dirty="0"/>
                        <a:t> </a:t>
                      </a:r>
                      <a:r>
                        <a:rPr lang="de-DE" sz="2400" dirty="0" err="1"/>
                        <a:t>compute</a:t>
                      </a:r>
                      <a:r>
                        <a:rPr lang="de-DE" sz="2400" dirty="0"/>
                        <a:t>, </a:t>
                      </a:r>
                      <a:r>
                        <a:rPr lang="de-DE" sz="2400" dirty="0" err="1"/>
                        <a:t>money</a:t>
                      </a:r>
                      <a:r>
                        <a:rPr lang="de-DE" sz="2400" dirty="0"/>
                        <a:t> and </a:t>
                      </a:r>
                      <a:r>
                        <a:rPr lang="de-DE" sz="2400" dirty="0" err="1"/>
                        <a:t>experts</a:t>
                      </a:r>
                      <a:endParaRPr lang="de-D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Big Tech Companies,</a:t>
                      </a:r>
                    </a:p>
                    <a:p>
                      <a:r>
                        <a:rPr lang="de-DE" sz="2400" dirty="0" err="1"/>
                        <a:t>Universities</a:t>
                      </a:r>
                      <a:endParaRPr lang="de-D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0055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1358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09E4B3B-C718-40A6-78E0-79DA00F6EAAC}"/>
              </a:ext>
            </a:extLst>
          </p:cNvPr>
          <p:cNvSpPr txBox="1"/>
          <p:nvPr/>
        </p:nvSpPr>
        <p:spPr>
          <a:xfrm>
            <a:off x="1713053" y="2442258"/>
            <a:ext cx="923182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>
                <a:solidFill>
                  <a:srgbClr val="FFC000"/>
                </a:solidFill>
              </a:rPr>
              <a:t>RAG = </a:t>
            </a:r>
            <a:r>
              <a:rPr lang="de-DE" sz="3600" dirty="0" err="1">
                <a:solidFill>
                  <a:srgbClr val="FFC000"/>
                </a:solidFill>
              </a:rPr>
              <a:t>Retrievel</a:t>
            </a:r>
            <a:r>
              <a:rPr lang="de-DE" sz="3600" dirty="0">
                <a:solidFill>
                  <a:srgbClr val="FFC000"/>
                </a:solidFill>
              </a:rPr>
              <a:t> </a:t>
            </a:r>
            <a:r>
              <a:rPr lang="de-DE" sz="3600" dirty="0" err="1">
                <a:solidFill>
                  <a:srgbClr val="FFC000"/>
                </a:solidFill>
              </a:rPr>
              <a:t>Augmented</a:t>
            </a:r>
            <a:r>
              <a:rPr lang="de-DE" sz="3600" dirty="0">
                <a:solidFill>
                  <a:srgbClr val="FFC000"/>
                </a:solidFill>
              </a:rPr>
              <a:t> Generation</a:t>
            </a:r>
          </a:p>
          <a:p>
            <a:endParaRPr lang="de-DE" sz="3600" dirty="0"/>
          </a:p>
          <a:p>
            <a:r>
              <a:rPr lang="de-DE" sz="3600" dirty="0" err="1"/>
              <a:t>Lets</a:t>
            </a:r>
            <a:r>
              <a:rPr lang="de-DE" sz="3600" dirty="0"/>
              <a:t> </a:t>
            </a:r>
            <a:r>
              <a:rPr lang="de-DE" sz="3600" dirty="0" err="1"/>
              <a:t>you</a:t>
            </a:r>
            <a:r>
              <a:rPr lang="de-DE" sz="3600" dirty="0"/>
              <a:t> </a:t>
            </a:r>
            <a:r>
              <a:rPr lang="de-DE" sz="3600" dirty="0" err="1"/>
              <a:t>define</a:t>
            </a:r>
            <a:r>
              <a:rPr lang="de-DE" sz="3600" dirty="0"/>
              <a:t> </a:t>
            </a:r>
            <a:r>
              <a:rPr lang="de-DE" sz="3600" dirty="0" err="1"/>
              <a:t>the</a:t>
            </a:r>
            <a:r>
              <a:rPr lang="de-DE" sz="3600" dirty="0"/>
              <a:t> </a:t>
            </a:r>
            <a:r>
              <a:rPr lang="de-DE" sz="3600" dirty="0" err="1"/>
              <a:t>knowledge</a:t>
            </a:r>
            <a:r>
              <a:rPr lang="de-DE" sz="3600" dirty="0"/>
              <a:t> </a:t>
            </a:r>
            <a:r>
              <a:rPr lang="de-DE" sz="3600" dirty="0" err="1"/>
              <a:t>base</a:t>
            </a:r>
            <a:r>
              <a:rPr lang="de-DE" sz="3600" dirty="0"/>
              <a:t> </a:t>
            </a:r>
            <a:r>
              <a:rPr lang="de-DE" sz="3600" dirty="0" err="1"/>
              <a:t>of</a:t>
            </a:r>
            <a:r>
              <a:rPr lang="de-DE" sz="3600" dirty="0"/>
              <a:t> </a:t>
            </a:r>
            <a:r>
              <a:rPr lang="de-DE" sz="3600" dirty="0" err="1"/>
              <a:t>the</a:t>
            </a:r>
            <a:r>
              <a:rPr lang="de-DE" sz="3600" dirty="0"/>
              <a:t> bot</a:t>
            </a:r>
          </a:p>
          <a:p>
            <a:r>
              <a:rPr lang="de-DE" sz="3600" dirty="0" err="1"/>
              <a:t>Creates</a:t>
            </a:r>
            <a:r>
              <a:rPr lang="de-DE" sz="3600" dirty="0"/>
              <a:t> </a:t>
            </a:r>
            <a:r>
              <a:rPr lang="de-DE" sz="3600" dirty="0" err="1"/>
              <a:t>embeddings</a:t>
            </a:r>
            <a:r>
              <a:rPr lang="de-DE" sz="3600" dirty="0"/>
              <a:t> </a:t>
            </a:r>
            <a:r>
              <a:rPr lang="de-DE" sz="3600" dirty="0" err="1"/>
              <a:t>of</a:t>
            </a:r>
            <a:r>
              <a:rPr lang="de-DE" sz="3600" dirty="0"/>
              <a:t> </a:t>
            </a:r>
            <a:r>
              <a:rPr lang="de-DE" sz="3600" dirty="0" err="1"/>
              <a:t>your</a:t>
            </a:r>
            <a:r>
              <a:rPr lang="de-DE" sz="3600" dirty="0"/>
              <a:t> </a:t>
            </a:r>
            <a:r>
              <a:rPr lang="de-DE" sz="3600" dirty="0" err="1"/>
              <a:t>input</a:t>
            </a:r>
            <a:r>
              <a:rPr lang="de-DE" sz="3600" dirty="0"/>
              <a:t> </a:t>
            </a:r>
            <a:r>
              <a:rPr lang="de-DE" sz="3600" dirty="0" err="1"/>
              <a:t>text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3125156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BEF6EC-C89A-5C04-6BE8-E479E6636D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40A6886B-150B-834E-22C5-2897580792F8}"/>
              </a:ext>
            </a:extLst>
          </p:cNvPr>
          <p:cNvSpPr txBox="1"/>
          <p:nvPr/>
        </p:nvSpPr>
        <p:spPr>
          <a:xfrm>
            <a:off x="2054707" y="1443841"/>
            <a:ext cx="768043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rgbClr val="FFC000"/>
                </a:solidFill>
              </a:rPr>
              <a:t>Groups of 3: </a:t>
            </a:r>
          </a:p>
          <a:p>
            <a:r>
              <a:rPr lang="en-GB" sz="3600" dirty="0"/>
              <a:t>“Should I train a model myself?</a:t>
            </a:r>
          </a:p>
          <a:p>
            <a:r>
              <a:rPr lang="en-GB" sz="3600" dirty="0"/>
              <a:t>Should I run the model locally?</a:t>
            </a:r>
          </a:p>
          <a:p>
            <a:r>
              <a:rPr lang="en-GB" sz="3600" dirty="0"/>
              <a:t>Should I learn to fine-tune?</a:t>
            </a:r>
          </a:p>
          <a:p>
            <a:r>
              <a:rPr lang="en-GB" sz="3600" dirty="0"/>
              <a:t>Will RAG help me achieve my goals?</a:t>
            </a:r>
          </a:p>
          <a:p>
            <a:r>
              <a:rPr lang="en-GB" sz="3600" dirty="0"/>
              <a:t>Is prompting enough for my use case?</a:t>
            </a:r>
          </a:p>
          <a:p>
            <a:r>
              <a:rPr lang="en-GB" sz="3600" dirty="0"/>
              <a:t>How deep will I go?” </a:t>
            </a:r>
            <a:endParaRPr lang="de-CH" sz="3600" dirty="0"/>
          </a:p>
          <a:p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3291121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95FE0-8C81-BA55-B672-BC1FBBF3D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E5D235C1-369D-E4E8-0DD5-D28C0E32E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3759" y="1088020"/>
            <a:ext cx="7588155" cy="5492079"/>
          </a:xfrm>
        </p:spPr>
        <p:txBody>
          <a:bodyPr>
            <a:normAutofit fontScale="90000"/>
          </a:bodyPr>
          <a:lstStyle/>
          <a:p>
            <a:pPr algn="l"/>
            <a:r>
              <a:rPr lang="de-DE" dirty="0" err="1"/>
              <a:t>Proprietary</a:t>
            </a:r>
            <a:r>
              <a:rPr lang="de-DE" dirty="0"/>
              <a:t> Models</a:t>
            </a:r>
            <a:br>
              <a:rPr lang="de-DE" dirty="0"/>
            </a:br>
            <a:br>
              <a:rPr lang="de-DE" dirty="0"/>
            </a:br>
            <a:r>
              <a:rPr lang="de-DE" dirty="0"/>
              <a:t>Open </a:t>
            </a:r>
            <a:r>
              <a:rPr lang="de-DE" dirty="0" err="1"/>
              <a:t>Weight</a:t>
            </a:r>
            <a:r>
              <a:rPr lang="de-DE" dirty="0"/>
              <a:t> Models</a:t>
            </a:r>
            <a:br>
              <a:rPr lang="de-DE" dirty="0"/>
            </a:br>
            <a:br>
              <a:rPr lang="de-DE" dirty="0"/>
            </a:br>
            <a:r>
              <a:rPr lang="de-DE" dirty="0"/>
              <a:t>Open Source Models</a:t>
            </a:r>
            <a:br>
              <a:rPr lang="de-DE" dirty="0"/>
            </a:b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0857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17A23-38A3-2DDB-96E0-EE79493A8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783EEC-7894-4FD3-6C40-7F37C22ED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643" y="898373"/>
            <a:ext cx="7117120" cy="3474720"/>
          </a:xfrm>
        </p:spPr>
        <p:txBody>
          <a:bodyPr anchor="b">
            <a:normAutofit/>
          </a:bodyPr>
          <a:lstStyle/>
          <a:p>
            <a:pPr algn="l"/>
            <a:r>
              <a:rPr lang="de-DE" sz="5800" dirty="0"/>
              <a:t>Trips </a:t>
            </a:r>
            <a:r>
              <a:rPr lang="de-DE" sz="5800" dirty="0" err="1"/>
              <a:t>to</a:t>
            </a:r>
            <a:r>
              <a:rPr lang="de-DE" sz="5800" dirty="0"/>
              <a:t> Open Source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1986EAE-04B5-967B-D93C-C48FB7FAFA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2646" y="4495013"/>
            <a:ext cx="4116410" cy="1386840"/>
          </a:xfrm>
        </p:spPr>
        <p:txBody>
          <a:bodyPr anchor="t">
            <a:normAutofit/>
          </a:bodyPr>
          <a:lstStyle/>
          <a:p>
            <a:pPr algn="l"/>
            <a:r>
              <a:rPr lang="de-DE" sz="2200" dirty="0">
                <a:hlinkClick r:id="rId2"/>
              </a:rPr>
              <a:t>https://huggingface.co</a:t>
            </a:r>
            <a:endParaRPr lang="de-DE" sz="2200" dirty="0"/>
          </a:p>
          <a:p>
            <a:pPr algn="l"/>
            <a:endParaRPr lang="de-DE" sz="2200" dirty="0"/>
          </a:p>
        </p:txBody>
      </p:sp>
    </p:spTree>
    <p:extLst>
      <p:ext uri="{BB962C8B-B14F-4D97-AF65-F5344CB8AC3E}">
        <p14:creationId xmlns:p14="http://schemas.microsoft.com/office/powerpoint/2010/main" val="2949454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AB5B7-456A-5642-7332-7DC7E9C78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miley, Clipart, Cartoon enthält.&#10;&#10;KI-generierte Inhalte können fehlerhaft sein.">
            <a:extLst>
              <a:ext uri="{FF2B5EF4-FFF2-40B4-BE49-F238E27FC236}">
                <a16:creationId xmlns:a16="http://schemas.microsoft.com/office/drawing/2014/main" id="{CBB6D195-88D6-C817-CA37-01AABB9E5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659" y="1195624"/>
            <a:ext cx="7772400" cy="374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0071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85268840-D1B1-927E-920C-69994EE596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1857594"/>
              </p:ext>
            </p:extLst>
          </p:nvPr>
        </p:nvGraphicFramePr>
        <p:xfrm>
          <a:off x="924877" y="1101444"/>
          <a:ext cx="10491963" cy="46551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97321">
                  <a:extLst>
                    <a:ext uri="{9D8B030D-6E8A-4147-A177-3AD203B41FA5}">
                      <a16:colId xmlns:a16="http://schemas.microsoft.com/office/drawing/2014/main" val="2397664590"/>
                    </a:ext>
                  </a:extLst>
                </a:gridCol>
                <a:gridCol w="3497321">
                  <a:extLst>
                    <a:ext uri="{9D8B030D-6E8A-4147-A177-3AD203B41FA5}">
                      <a16:colId xmlns:a16="http://schemas.microsoft.com/office/drawing/2014/main" val="2088316999"/>
                    </a:ext>
                  </a:extLst>
                </a:gridCol>
                <a:gridCol w="3497321">
                  <a:extLst>
                    <a:ext uri="{9D8B030D-6E8A-4147-A177-3AD203B41FA5}">
                      <a16:colId xmlns:a16="http://schemas.microsoft.com/office/drawing/2014/main" val="2632994381"/>
                    </a:ext>
                  </a:extLst>
                </a:gridCol>
              </a:tblGrid>
              <a:tr h="3602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b="1"/>
                        <a:t>License Type</a:t>
                      </a:r>
                      <a:endParaRPr lang="de-CH" sz="1800"/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b="1"/>
                        <a:t>Typical Feature</a:t>
                      </a:r>
                      <a:endParaRPr lang="de-CH" sz="1800"/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b="1"/>
                        <a:t>Relevant for You?</a:t>
                      </a:r>
                      <a:endParaRPr lang="de-CH" sz="1800"/>
                    </a:p>
                  </a:txBody>
                  <a:tcPr marL="90052" marR="90052" marT="45026" marB="45026" anchor="ctr"/>
                </a:tc>
                <a:extLst>
                  <a:ext uri="{0D108BD9-81ED-4DB2-BD59-A6C34878D82A}">
                    <a16:rowId xmlns:a16="http://schemas.microsoft.com/office/drawing/2014/main" val="1435506302"/>
                  </a:ext>
                </a:extLst>
              </a:tr>
              <a:tr h="9005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b="1"/>
                        <a:t>Permissive (e.g., Apache 2.0, MIT)</a:t>
                      </a:r>
                      <a:endParaRPr lang="de-CH" sz="1800"/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/>
                        <a:t>Very permissive: commercially usable, modifiable, few obligations</a:t>
                      </a:r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/>
                        <a:t>Yes — maximally flexible. For example, Apache 2.0. Mend.io+1</a:t>
                      </a:r>
                    </a:p>
                  </a:txBody>
                  <a:tcPr marL="90052" marR="90052" marT="45026" marB="45026" anchor="ctr"/>
                </a:tc>
                <a:extLst>
                  <a:ext uri="{0D108BD9-81ED-4DB2-BD59-A6C34878D82A}">
                    <a16:rowId xmlns:a16="http://schemas.microsoft.com/office/drawing/2014/main" val="2213763257"/>
                  </a:ext>
                </a:extLst>
              </a:tr>
              <a:tr h="9005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b="1"/>
                        <a:t>Copyleft (e.g., GPL family)</a:t>
                      </a:r>
                      <a:endParaRPr lang="de-CH" sz="1800"/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/>
                        <a:t>Usable, but modifications or redistribution must follow the same conditions</a:t>
                      </a:r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/>
                        <a:t>Caution: re-licensing may be required</a:t>
                      </a:r>
                    </a:p>
                  </a:txBody>
                  <a:tcPr marL="90052" marR="90052" marT="45026" marB="45026" anchor="ctr"/>
                </a:tc>
                <a:extLst>
                  <a:ext uri="{0D108BD9-81ED-4DB2-BD59-A6C34878D82A}">
                    <a16:rowId xmlns:a16="http://schemas.microsoft.com/office/drawing/2014/main" val="1836856394"/>
                  </a:ext>
                </a:extLst>
              </a:tr>
              <a:tr h="9005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b="1"/>
                        <a:t>Non-commercial / “NC”</a:t>
                      </a:r>
                      <a:endParaRPr lang="de-CH" sz="1800"/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/>
                        <a:t>Use permitted only for non-commercial purposes</a:t>
                      </a:r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/>
                        <a:t>In research/theatre contexts: check whether “commercial” includes stage work</a:t>
                      </a:r>
                    </a:p>
                  </a:txBody>
                  <a:tcPr marL="90052" marR="90052" marT="45026" marB="45026" anchor="ctr"/>
                </a:tc>
                <a:extLst>
                  <a:ext uri="{0D108BD9-81ED-4DB2-BD59-A6C34878D82A}">
                    <a16:rowId xmlns:a16="http://schemas.microsoft.com/office/drawing/2014/main" val="1888690855"/>
                  </a:ext>
                </a:extLst>
              </a:tr>
              <a:tr h="6303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b="1"/>
                        <a:t>“No derivatives” / ND</a:t>
                      </a:r>
                      <a:endParaRPr lang="de-CH" sz="1800"/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/>
                        <a:t>Modification and derivatives not allowed at all</a:t>
                      </a:r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/>
                        <a:t>Restrictive: hardly adaptable</a:t>
                      </a:r>
                    </a:p>
                  </a:txBody>
                  <a:tcPr marL="90052" marR="90052" marT="45026" marB="45026" anchor="ctr"/>
                </a:tc>
                <a:extLst>
                  <a:ext uri="{0D108BD9-81ED-4DB2-BD59-A6C34878D82A}">
                    <a16:rowId xmlns:a16="http://schemas.microsoft.com/office/drawing/2014/main" val="969058533"/>
                  </a:ext>
                </a:extLst>
              </a:tr>
              <a:tr h="9005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b="1"/>
                        <a:t>“Responsible AI,” RAIL, special licenses</a:t>
                      </a:r>
                      <a:endParaRPr lang="de-CH" sz="1800"/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dirty="0"/>
                        <a:t>Additional </a:t>
                      </a:r>
                      <a:r>
                        <a:rPr lang="de-CH" sz="1800" dirty="0" err="1"/>
                        <a:t>conditions</a:t>
                      </a:r>
                      <a:r>
                        <a:rPr lang="de-CH" sz="1800" dirty="0"/>
                        <a:t> such </a:t>
                      </a:r>
                      <a:r>
                        <a:rPr lang="de-CH" sz="1800" dirty="0" err="1"/>
                        <a:t>as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exclusion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of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certain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use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cases</a:t>
                      </a:r>
                      <a:endParaRPr lang="de-CH" sz="1800" dirty="0"/>
                    </a:p>
                  </a:txBody>
                  <a:tcPr marL="90052" marR="90052" marT="45026" marB="45026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de-CH" sz="1800" dirty="0"/>
                        <a:t>Very relevant </a:t>
                      </a:r>
                      <a:r>
                        <a:rPr lang="de-CH" sz="1800" dirty="0" err="1"/>
                        <a:t>if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you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use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the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model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publicly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or</a:t>
                      </a:r>
                      <a:r>
                        <a:rPr lang="de-CH" sz="1800" dirty="0"/>
                        <a:t> </a:t>
                      </a:r>
                      <a:r>
                        <a:rPr lang="de-CH" sz="1800" dirty="0" err="1"/>
                        <a:t>interactively</a:t>
                      </a:r>
                      <a:r>
                        <a:rPr lang="de-CH" sz="1800" dirty="0"/>
                        <a:t>. Mend.io+1</a:t>
                      </a:r>
                    </a:p>
                  </a:txBody>
                  <a:tcPr marL="90052" marR="90052" marT="45026" marB="45026" anchor="ctr"/>
                </a:tc>
                <a:extLst>
                  <a:ext uri="{0D108BD9-81ED-4DB2-BD59-A6C34878D82A}">
                    <a16:rowId xmlns:a16="http://schemas.microsoft.com/office/drawing/2014/main" val="32232349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09513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F28C1-178B-4DDD-03E1-C12E7CF36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86DD1EE3-34E4-2321-5984-EDE009E076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01884"/>
            <a:ext cx="7272759" cy="3774978"/>
          </a:xfrm>
        </p:spPr>
        <p:txBody>
          <a:bodyPr>
            <a:normAutofit/>
          </a:bodyPr>
          <a:lstStyle/>
          <a:p>
            <a:pPr algn="l"/>
            <a:r>
              <a:rPr lang="de-DE" dirty="0"/>
              <a:t>Apps, </a:t>
            </a:r>
            <a:br>
              <a:rPr lang="de-DE" dirty="0"/>
            </a:br>
            <a:r>
              <a:rPr lang="de-DE" dirty="0" err="1"/>
              <a:t>Inference</a:t>
            </a:r>
            <a:r>
              <a:rPr lang="de-DE" dirty="0"/>
              <a:t> Provider,</a:t>
            </a:r>
            <a:br>
              <a:rPr lang="de-DE" dirty="0"/>
            </a:br>
            <a:r>
              <a:rPr lang="de-DE" dirty="0" err="1"/>
              <a:t>Local</a:t>
            </a:r>
            <a:r>
              <a:rPr lang="de-DE" dirty="0"/>
              <a:t> Models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DACE1B27-8EFE-10AD-FAD3-0336C2879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593713"/>
            <a:ext cx="7588155" cy="1414091"/>
          </a:xfrm>
        </p:spPr>
        <p:txBody>
          <a:bodyPr/>
          <a:lstStyle/>
          <a:p>
            <a:r>
              <a:rPr lang="de-DE" dirty="0" err="1"/>
              <a:t>Groq</a:t>
            </a:r>
            <a:endParaRPr lang="de-DE" dirty="0"/>
          </a:p>
          <a:p>
            <a:r>
              <a:rPr lang="de-DE" dirty="0" err="1"/>
              <a:t>Ollama</a:t>
            </a:r>
            <a:endParaRPr lang="de-DE" dirty="0"/>
          </a:p>
          <a:p>
            <a:r>
              <a:rPr lang="de-DE" dirty="0"/>
              <a:t>LM Studio</a:t>
            </a:r>
          </a:p>
        </p:txBody>
      </p:sp>
    </p:spTree>
    <p:extLst>
      <p:ext uri="{BB962C8B-B14F-4D97-AF65-F5344CB8AC3E}">
        <p14:creationId xmlns:p14="http://schemas.microsoft.com/office/powerpoint/2010/main" val="19209056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CC59D-2951-D510-0445-E351FD421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556C9FD8-5E8B-8585-8A2D-F294C9E9A0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The System Message</a:t>
            </a:r>
          </a:p>
        </p:txBody>
      </p:sp>
    </p:spTree>
    <p:extLst>
      <p:ext uri="{BB962C8B-B14F-4D97-AF65-F5344CB8AC3E}">
        <p14:creationId xmlns:p14="http://schemas.microsoft.com/office/powerpoint/2010/main" val="614823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8B14D1-5F2F-A1C9-D65A-3A7801028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D9342C43-4C2E-F421-6228-D50E437B4B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Creating</a:t>
            </a:r>
            <a:r>
              <a:rPr lang="de-DE" dirty="0"/>
              <a:t> a Virtual Persona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DE937DE0-5280-4AF2-9611-5BC4FC6AB9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593713"/>
            <a:ext cx="7588155" cy="1414091"/>
          </a:xfrm>
        </p:spPr>
        <p:txBody>
          <a:bodyPr/>
          <a:lstStyle/>
          <a:p>
            <a:r>
              <a:rPr lang="de-DE" dirty="0"/>
              <a:t>Character AI</a:t>
            </a:r>
          </a:p>
          <a:p>
            <a:r>
              <a:rPr lang="de-DE" dirty="0"/>
              <a:t>ChatGPT</a:t>
            </a:r>
          </a:p>
        </p:txBody>
      </p:sp>
    </p:spTree>
    <p:extLst>
      <p:ext uri="{BB962C8B-B14F-4D97-AF65-F5344CB8AC3E}">
        <p14:creationId xmlns:p14="http://schemas.microsoft.com/office/powerpoint/2010/main" val="30753289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C3BBA-B4CC-0F8A-88F1-F5147AFD1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76A2C373-2010-1D70-8677-24B596782157}"/>
              </a:ext>
            </a:extLst>
          </p:cNvPr>
          <p:cNvSpPr txBox="1"/>
          <p:nvPr/>
        </p:nvSpPr>
        <p:spPr>
          <a:xfrm>
            <a:off x="1555667" y="1128156"/>
            <a:ext cx="958529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400" dirty="0" err="1">
                <a:solidFill>
                  <a:srgbClr val="FFC000"/>
                </a:solidFill>
              </a:rPr>
              <a:t>Orchestrating</a:t>
            </a:r>
            <a:r>
              <a:rPr lang="de-CH" sz="4400" dirty="0">
                <a:solidFill>
                  <a:srgbClr val="FFC000"/>
                </a:solidFill>
              </a:rPr>
              <a:t> Real-Time HMI</a:t>
            </a:r>
          </a:p>
          <a:p>
            <a:r>
              <a:rPr lang="de-CH" sz="4400" dirty="0"/>
              <a:t>(</a:t>
            </a:r>
            <a:r>
              <a:rPr lang="de-CH" sz="4400" dirty="0" err="1"/>
              <a:t>Going</a:t>
            </a:r>
            <a:r>
              <a:rPr lang="de-CH" sz="4400" dirty="0"/>
              <a:t> </a:t>
            </a:r>
            <a:r>
              <a:rPr lang="de-CH" sz="4400" dirty="0" err="1"/>
              <a:t>to</a:t>
            </a:r>
            <a:r>
              <a:rPr lang="de-CH" sz="4400" dirty="0"/>
              <a:t> </a:t>
            </a:r>
            <a:r>
              <a:rPr lang="de-CH" sz="4400" dirty="0" err="1"/>
              <a:t>the</a:t>
            </a:r>
            <a:r>
              <a:rPr lang="de-CH" sz="4400" dirty="0"/>
              <a:t> </a:t>
            </a:r>
            <a:r>
              <a:rPr lang="de-CH" sz="4400" dirty="0" err="1"/>
              <a:t>theatre</a:t>
            </a:r>
            <a:r>
              <a:rPr lang="de-CH" sz="4400" dirty="0"/>
              <a:t>)</a:t>
            </a:r>
          </a:p>
          <a:p>
            <a:endParaRPr lang="de-CH" sz="4400" dirty="0"/>
          </a:p>
          <a:p>
            <a:r>
              <a:rPr lang="de-CH" sz="4400" dirty="0"/>
              <a:t>Till Müller-Klug; INTEROBANG, BERLIN</a:t>
            </a:r>
          </a:p>
        </p:txBody>
      </p:sp>
    </p:spTree>
    <p:extLst>
      <p:ext uri="{BB962C8B-B14F-4D97-AF65-F5344CB8AC3E}">
        <p14:creationId xmlns:p14="http://schemas.microsoft.com/office/powerpoint/2010/main" val="1129862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09E489C-E05C-39BB-E861-D6E3A29FD265}"/>
              </a:ext>
            </a:extLst>
          </p:cNvPr>
          <p:cNvSpPr txBox="1"/>
          <p:nvPr/>
        </p:nvSpPr>
        <p:spPr>
          <a:xfrm>
            <a:off x="3530278" y="1782501"/>
            <a:ext cx="62850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err="1"/>
              <a:t>Exercise</a:t>
            </a:r>
            <a:r>
              <a:rPr lang="de-DE" sz="3200" dirty="0"/>
              <a:t> 1: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Go </a:t>
            </a:r>
            <a:r>
              <a:rPr lang="de-DE" sz="3200" dirty="0" err="1"/>
              <a:t>to</a:t>
            </a:r>
            <a:r>
              <a:rPr lang="de-DE" sz="3200" dirty="0"/>
              <a:t> </a:t>
            </a:r>
            <a:r>
              <a:rPr lang="de-DE" sz="3200" dirty="0" err="1"/>
              <a:t>Character.ai</a:t>
            </a:r>
            <a:endParaRPr lang="de-DE" sz="3200" dirty="0"/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Register</a:t>
            </a:r>
          </a:p>
          <a:p>
            <a:endParaRPr lang="de-DE" sz="3200" dirty="0"/>
          </a:p>
          <a:p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5313185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2C4CD0-79C8-C8E3-C8C9-5382EF692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14E365FC-02DE-5B3D-46E6-55FAE3EC6096}"/>
              </a:ext>
            </a:extLst>
          </p:cNvPr>
          <p:cNvSpPr txBox="1"/>
          <p:nvPr/>
        </p:nvSpPr>
        <p:spPr>
          <a:xfrm>
            <a:off x="1229710" y="1156138"/>
            <a:ext cx="951186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✅ Step-by-step: How to sign up</a:t>
            </a:r>
            <a:endParaRPr lang="de-CH" sz="2400" dirty="0"/>
          </a:p>
          <a:p>
            <a:pPr lvl="0"/>
            <a:r>
              <a:rPr lang="en-GB" sz="2400" dirty="0"/>
              <a:t>Go to the official </a:t>
            </a:r>
            <a:r>
              <a:rPr lang="en-GB" sz="2400" dirty="0" err="1">
                <a:solidFill>
                  <a:srgbClr val="FFFF00"/>
                </a:solidFill>
              </a:rPr>
              <a:t>Character.ai</a:t>
            </a:r>
            <a:r>
              <a:rPr lang="en-GB" sz="2400" dirty="0">
                <a:solidFill>
                  <a:srgbClr val="FFFF00"/>
                </a:solidFill>
              </a:rPr>
              <a:t> </a:t>
            </a:r>
            <a:r>
              <a:rPr lang="en-GB" sz="2400" dirty="0"/>
              <a:t>website. </a:t>
            </a:r>
          </a:p>
          <a:p>
            <a:pPr lvl="0"/>
            <a:r>
              <a:rPr lang="en-GB" sz="2400" dirty="0"/>
              <a:t>Click </a:t>
            </a:r>
            <a:r>
              <a:rPr lang="en-GB" sz="2400" b="1" dirty="0"/>
              <a:t>“Sign Up”</a:t>
            </a:r>
            <a:r>
              <a:rPr lang="en-GB" sz="2400" dirty="0"/>
              <a:t> (often at the top right on the homepage). </a:t>
            </a:r>
          </a:p>
          <a:p>
            <a:pPr lvl="0"/>
            <a:r>
              <a:rPr lang="en-GB" sz="2400" dirty="0"/>
              <a:t>Choose a registration method — options include: “Continue with </a:t>
            </a:r>
            <a:r>
              <a:rPr lang="en-GB" sz="2400" dirty="0">
                <a:solidFill>
                  <a:srgbClr val="FFFF00"/>
                </a:solidFill>
              </a:rPr>
              <a:t>Google</a:t>
            </a:r>
            <a:r>
              <a:rPr lang="en-GB" sz="2400" dirty="0"/>
              <a:t>”, “Continue with </a:t>
            </a:r>
            <a:r>
              <a:rPr lang="en-GB" sz="2400" dirty="0">
                <a:solidFill>
                  <a:srgbClr val="FFFF00"/>
                </a:solidFill>
              </a:rPr>
              <a:t>Apple</a:t>
            </a:r>
            <a:r>
              <a:rPr lang="en-GB" sz="2400" dirty="0"/>
              <a:t>”, or sign up with an </a:t>
            </a:r>
            <a:r>
              <a:rPr lang="en-GB" sz="2400" dirty="0">
                <a:solidFill>
                  <a:srgbClr val="FFFF00"/>
                </a:solidFill>
              </a:rPr>
              <a:t>email </a:t>
            </a:r>
            <a:r>
              <a:rPr lang="en-GB" sz="2400" dirty="0"/>
              <a:t>address. </a:t>
            </a:r>
            <a:endParaRPr lang="de-CH" sz="2400" dirty="0"/>
          </a:p>
          <a:p>
            <a:pPr lvl="0"/>
            <a:r>
              <a:rPr lang="en-GB" sz="2400" dirty="0"/>
              <a:t>If using email, enter your email address (and optionally a chosen username). After submitting, you will be sent a verification email. Open that email and click the confirmation link to activate your account. </a:t>
            </a:r>
          </a:p>
          <a:p>
            <a:pPr lvl="0"/>
            <a:r>
              <a:rPr lang="en-GB" sz="2400" dirty="0"/>
              <a:t>Provide your birthday: note that for users in the EU / EEA (so including Switzerland), the minimum age is 16. </a:t>
            </a:r>
            <a:endParaRPr lang="de-CH" sz="2400" dirty="0"/>
          </a:p>
          <a:p>
            <a:r>
              <a:rPr lang="en-GB" sz="2400" dirty="0"/>
              <a:t>Once email is verified (or Google / Apple login used), your account is created — you can then log in and start using </a:t>
            </a:r>
            <a:r>
              <a:rPr lang="en-GB" sz="2400" dirty="0" err="1"/>
              <a:t>Character.ai</a:t>
            </a:r>
            <a:r>
              <a:rPr lang="de-CH" sz="2400" dirty="0"/>
              <a:t> 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797132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9C158-B521-A091-6D5B-1FB13AD65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9ACFA445-B7EF-A6BF-067A-295AF81CA272}"/>
              </a:ext>
            </a:extLst>
          </p:cNvPr>
          <p:cNvSpPr txBox="1"/>
          <p:nvPr/>
        </p:nvSpPr>
        <p:spPr>
          <a:xfrm>
            <a:off x="3530278" y="1782501"/>
            <a:ext cx="628505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err="1"/>
              <a:t>Exercise</a:t>
            </a:r>
            <a:r>
              <a:rPr lang="de-DE" sz="3200" dirty="0"/>
              <a:t> 1: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Go </a:t>
            </a:r>
            <a:r>
              <a:rPr lang="de-DE" sz="3200" dirty="0" err="1"/>
              <a:t>to</a:t>
            </a:r>
            <a:r>
              <a:rPr lang="de-DE" sz="3200" dirty="0"/>
              <a:t> </a:t>
            </a:r>
            <a:r>
              <a:rPr lang="de-DE" sz="3200" dirty="0" err="1"/>
              <a:t>Character.ai</a:t>
            </a:r>
            <a:endParaRPr lang="de-DE" sz="3200" dirty="0"/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Register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Look </a:t>
            </a:r>
            <a:r>
              <a:rPr lang="de-DE" sz="3200" dirty="0" err="1"/>
              <a:t>around</a:t>
            </a:r>
            <a:endParaRPr lang="de-DE" sz="3200" dirty="0"/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Find a </a:t>
            </a:r>
            <a:r>
              <a:rPr lang="de-DE" sz="3200" dirty="0" err="1"/>
              <a:t>partner</a:t>
            </a:r>
            <a:endParaRPr lang="de-DE" sz="3200" dirty="0"/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Create a </a:t>
            </a:r>
            <a:r>
              <a:rPr lang="de-DE" sz="3200" dirty="0" err="1"/>
              <a:t>character</a:t>
            </a:r>
            <a:r>
              <a:rPr lang="de-DE" sz="3200" dirty="0"/>
              <a:t> </a:t>
            </a:r>
            <a:r>
              <a:rPr lang="de-DE" sz="3200" dirty="0" err="1"/>
              <a:t>together</a:t>
            </a:r>
            <a:endParaRPr lang="de-DE" sz="3200" dirty="0"/>
          </a:p>
          <a:p>
            <a:endParaRPr lang="de-DE" sz="3200" dirty="0"/>
          </a:p>
          <a:p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5547217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D036FA-C886-C9E0-CF19-58E200BD5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AA2ED3BD-3ED9-3DB3-EBFE-37C4E1188E87}"/>
              </a:ext>
            </a:extLst>
          </p:cNvPr>
          <p:cNvSpPr txBox="1"/>
          <p:nvPr/>
        </p:nvSpPr>
        <p:spPr>
          <a:xfrm>
            <a:off x="3090440" y="1111170"/>
            <a:ext cx="628505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err="1"/>
              <a:t>Exercise</a:t>
            </a:r>
            <a:r>
              <a:rPr lang="de-DE" sz="3200" dirty="0"/>
              <a:t> 1: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Go </a:t>
            </a:r>
            <a:r>
              <a:rPr lang="de-DE" sz="3200" dirty="0" err="1"/>
              <a:t>to</a:t>
            </a:r>
            <a:r>
              <a:rPr lang="de-DE" sz="3200" dirty="0"/>
              <a:t> </a:t>
            </a:r>
            <a:r>
              <a:rPr lang="de-DE" sz="3200" dirty="0" err="1"/>
              <a:t>Character.ai</a:t>
            </a:r>
            <a:endParaRPr lang="de-DE" sz="3200" dirty="0"/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Register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Look </a:t>
            </a:r>
            <a:r>
              <a:rPr lang="de-DE" sz="3200" dirty="0" err="1"/>
              <a:t>around</a:t>
            </a:r>
            <a:endParaRPr lang="de-DE" sz="3200" dirty="0"/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Find a </a:t>
            </a:r>
            <a:r>
              <a:rPr lang="de-DE" sz="3200" dirty="0" err="1"/>
              <a:t>partner</a:t>
            </a:r>
            <a:endParaRPr lang="de-DE" sz="3200" dirty="0"/>
          </a:p>
          <a:p>
            <a:pPr marL="342900" indent="-342900">
              <a:buFont typeface="+mj-lt"/>
              <a:buAutoNum type="arabicPeriod"/>
            </a:pPr>
            <a:r>
              <a:rPr lang="de-DE" sz="3200" dirty="0"/>
              <a:t>Create a </a:t>
            </a:r>
            <a:r>
              <a:rPr lang="de-DE" sz="3200" dirty="0" err="1"/>
              <a:t>character</a:t>
            </a:r>
            <a:r>
              <a:rPr lang="de-DE" sz="3200" dirty="0"/>
              <a:t> </a:t>
            </a:r>
            <a:r>
              <a:rPr lang="de-DE" sz="3200" dirty="0" err="1"/>
              <a:t>together</a:t>
            </a:r>
            <a:endParaRPr lang="de-DE" sz="3200" dirty="0"/>
          </a:p>
          <a:p>
            <a:pPr marL="342900" indent="-342900">
              <a:buFont typeface="+mj-lt"/>
              <a:buAutoNum type="arabicPeriod"/>
            </a:pPr>
            <a:r>
              <a:rPr lang="de-DE" sz="3200" dirty="0">
                <a:solidFill>
                  <a:srgbClr val="FFC000"/>
                </a:solidFill>
              </a:rPr>
              <a:t>Plan </a:t>
            </a:r>
            <a:r>
              <a:rPr lang="de-DE" sz="3200" dirty="0" err="1">
                <a:solidFill>
                  <a:srgbClr val="FFC000"/>
                </a:solidFill>
              </a:rPr>
              <a:t>how</a:t>
            </a:r>
            <a:r>
              <a:rPr lang="de-DE" sz="3200" dirty="0">
                <a:solidFill>
                  <a:srgbClr val="FFC000"/>
                </a:solidFill>
              </a:rPr>
              <a:t> </a:t>
            </a:r>
            <a:r>
              <a:rPr lang="de-DE" sz="3200" dirty="0" err="1">
                <a:solidFill>
                  <a:srgbClr val="FFC000"/>
                </a:solidFill>
              </a:rPr>
              <a:t>to</a:t>
            </a:r>
            <a:r>
              <a:rPr lang="de-DE" sz="3200" dirty="0">
                <a:solidFill>
                  <a:srgbClr val="FFC000"/>
                </a:solidFill>
              </a:rPr>
              <a:t> </a:t>
            </a:r>
            <a:r>
              <a:rPr lang="de-DE" sz="3200" dirty="0" err="1">
                <a:solidFill>
                  <a:srgbClr val="FFC000"/>
                </a:solidFill>
              </a:rPr>
              <a:t>test</a:t>
            </a:r>
            <a:r>
              <a:rPr lang="de-DE" sz="3200" dirty="0">
                <a:solidFill>
                  <a:srgbClr val="FFC000"/>
                </a:solidFill>
              </a:rPr>
              <a:t> </a:t>
            </a:r>
            <a:r>
              <a:rPr lang="de-DE" sz="3200" dirty="0" err="1">
                <a:solidFill>
                  <a:srgbClr val="FFC000"/>
                </a:solidFill>
              </a:rPr>
              <a:t>your</a:t>
            </a:r>
            <a:r>
              <a:rPr lang="de-DE" sz="3200" dirty="0">
                <a:solidFill>
                  <a:srgbClr val="FFC000"/>
                </a:solidFill>
              </a:rPr>
              <a:t> bot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3200" dirty="0">
                <a:solidFill>
                  <a:srgbClr val="FFC000"/>
                </a:solidFill>
              </a:rPr>
              <a:t>Test </a:t>
            </a:r>
            <a:r>
              <a:rPr lang="de-DE" sz="3200" dirty="0" err="1">
                <a:solidFill>
                  <a:srgbClr val="FFC000"/>
                </a:solidFill>
              </a:rPr>
              <a:t>your</a:t>
            </a:r>
            <a:r>
              <a:rPr lang="de-DE" sz="3200" dirty="0">
                <a:solidFill>
                  <a:srgbClr val="FFC000"/>
                </a:solidFill>
              </a:rPr>
              <a:t> bot</a:t>
            </a:r>
          </a:p>
          <a:p>
            <a:endParaRPr lang="de-DE" sz="3200" dirty="0"/>
          </a:p>
          <a:p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4504972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729690F7-18FC-8184-9A47-D774C6807431}"/>
              </a:ext>
            </a:extLst>
          </p:cNvPr>
          <p:cNvSpPr txBox="1"/>
          <p:nvPr/>
        </p:nvSpPr>
        <p:spPr>
          <a:xfrm>
            <a:off x="3402957" y="2782669"/>
            <a:ext cx="5819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The Charm </a:t>
            </a:r>
            <a:r>
              <a:rPr lang="de-DE" sz="3600" dirty="0" err="1"/>
              <a:t>of</a:t>
            </a:r>
            <a:r>
              <a:rPr lang="de-DE" sz="3600" dirty="0"/>
              <a:t> primitive Tools</a:t>
            </a:r>
          </a:p>
        </p:txBody>
      </p:sp>
    </p:spTree>
    <p:extLst>
      <p:ext uri="{BB962C8B-B14F-4D97-AF65-F5344CB8AC3E}">
        <p14:creationId xmlns:p14="http://schemas.microsoft.com/office/powerpoint/2010/main" val="26020346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D9CED-545C-8DA6-0AB4-B3BB7DF37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6951B27D-21F6-C3EA-4A6C-FC3DA4055E10}"/>
              </a:ext>
            </a:extLst>
          </p:cNvPr>
          <p:cNvSpPr txBox="1"/>
          <p:nvPr/>
        </p:nvSpPr>
        <p:spPr>
          <a:xfrm>
            <a:off x="2720051" y="2562750"/>
            <a:ext cx="698242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The Charm </a:t>
            </a:r>
            <a:r>
              <a:rPr lang="de-DE" sz="3600" dirty="0" err="1"/>
              <a:t>of</a:t>
            </a:r>
            <a:r>
              <a:rPr lang="de-DE" sz="3600" dirty="0"/>
              <a:t> primitive Tools</a:t>
            </a:r>
          </a:p>
          <a:p>
            <a:endParaRPr lang="de-DE" sz="3600" dirty="0"/>
          </a:p>
          <a:p>
            <a:r>
              <a:rPr lang="de-DE" sz="3600" dirty="0" err="1"/>
              <a:t>Cleverbot</a:t>
            </a:r>
            <a:r>
              <a:rPr lang="de-DE" sz="3600" dirty="0"/>
              <a:t> </a:t>
            </a:r>
            <a:r>
              <a:rPr lang="de-DE" sz="3600" dirty="0" err="1"/>
              <a:t>with</a:t>
            </a:r>
            <a:r>
              <a:rPr lang="de-DE" sz="3600" dirty="0"/>
              <a:t> </a:t>
            </a:r>
            <a:r>
              <a:rPr lang="de-DE" sz="3600" dirty="0" err="1"/>
              <a:t>Cleverbot</a:t>
            </a:r>
            <a:endParaRPr lang="de-DE" sz="3600" dirty="0"/>
          </a:p>
          <a:p>
            <a:r>
              <a:rPr lang="en-US" u="sng" dirty="0">
                <a:hlinkClick r:id="rId2"/>
              </a:rPr>
              <a:t>https://www.youtube.com/watch?time_continue=4&amp;v=WnzlbyTZsQY</a:t>
            </a:r>
            <a:endParaRPr lang="de-CH" dirty="0"/>
          </a:p>
          <a:p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7107632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AA8AC9-EA94-E956-5F9F-68FDE224F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4A08917D-3F7E-4295-2442-57A52C80AD4D}"/>
              </a:ext>
            </a:extLst>
          </p:cNvPr>
          <p:cNvSpPr txBox="1"/>
          <p:nvPr/>
        </p:nvSpPr>
        <p:spPr>
          <a:xfrm>
            <a:off x="2543503" y="2270234"/>
            <a:ext cx="7073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 err="1"/>
              <a:t>Local</a:t>
            </a:r>
            <a:r>
              <a:rPr lang="de-DE" sz="4000" dirty="0"/>
              <a:t> LLMs</a:t>
            </a:r>
          </a:p>
        </p:txBody>
      </p:sp>
    </p:spTree>
    <p:extLst>
      <p:ext uri="{BB962C8B-B14F-4D97-AF65-F5344CB8AC3E}">
        <p14:creationId xmlns:p14="http://schemas.microsoft.com/office/powerpoint/2010/main" val="26579264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95079C74-DE6C-B98A-6FFD-DCBE645AEF0A}"/>
              </a:ext>
            </a:extLst>
          </p:cNvPr>
          <p:cNvSpPr txBox="1"/>
          <p:nvPr/>
        </p:nvSpPr>
        <p:spPr>
          <a:xfrm>
            <a:off x="1469985" y="1736203"/>
            <a:ext cx="89125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 err="1"/>
              <a:t>Exercise</a:t>
            </a:r>
            <a:r>
              <a:rPr lang="de-DE" sz="4000" b="1" dirty="0"/>
              <a:t> 2: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rgbClr val="FFC000"/>
                </a:solidFill>
              </a:rPr>
              <a:t>Download LM Studio</a:t>
            </a:r>
          </a:p>
          <a:p>
            <a:endParaRPr lang="de-DE" sz="4000" dirty="0"/>
          </a:p>
        </p:txBody>
      </p:sp>
    </p:spTree>
    <p:extLst>
      <p:ext uri="{BB962C8B-B14F-4D97-AF65-F5344CB8AC3E}">
        <p14:creationId xmlns:p14="http://schemas.microsoft.com/office/powerpoint/2010/main" val="1013341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1CAEA-DA6D-7D30-1521-6F1F9D3F47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F0DAD46-4038-4801-16E6-35A0D21E2939}"/>
              </a:ext>
            </a:extLst>
          </p:cNvPr>
          <p:cNvSpPr txBox="1"/>
          <p:nvPr/>
        </p:nvSpPr>
        <p:spPr>
          <a:xfrm>
            <a:off x="1469985" y="1736203"/>
            <a:ext cx="89125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 err="1"/>
              <a:t>Exercise</a:t>
            </a:r>
            <a:r>
              <a:rPr lang="de-DE" sz="4000" b="1" dirty="0"/>
              <a:t> 2: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/>
              <a:t>Download LM Studio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 err="1">
                <a:solidFill>
                  <a:srgbClr val="FFC000"/>
                </a:solidFill>
              </a:rPr>
              <a:t>Choose</a:t>
            </a:r>
            <a:r>
              <a:rPr lang="de-DE" sz="4000" dirty="0">
                <a:solidFill>
                  <a:srgbClr val="FFC000"/>
                </a:solidFill>
              </a:rPr>
              <a:t> a </a:t>
            </a:r>
            <a:r>
              <a:rPr lang="de-DE" sz="4000" dirty="0" err="1">
                <a:solidFill>
                  <a:srgbClr val="FFC000"/>
                </a:solidFill>
              </a:rPr>
              <a:t>small</a:t>
            </a:r>
            <a:r>
              <a:rPr lang="de-DE" sz="4000" dirty="0">
                <a:solidFill>
                  <a:srgbClr val="FFC000"/>
                </a:solidFill>
              </a:rPr>
              <a:t> </a:t>
            </a:r>
            <a:r>
              <a:rPr lang="de-DE" sz="4000" dirty="0" err="1">
                <a:solidFill>
                  <a:srgbClr val="FFC000"/>
                </a:solidFill>
              </a:rPr>
              <a:t>model</a:t>
            </a:r>
            <a:r>
              <a:rPr lang="de-DE" sz="4000" dirty="0">
                <a:solidFill>
                  <a:srgbClr val="FFC000"/>
                </a:solidFill>
              </a:rPr>
              <a:t> (&lt;4b)</a:t>
            </a:r>
          </a:p>
        </p:txBody>
      </p:sp>
    </p:spTree>
    <p:extLst>
      <p:ext uri="{BB962C8B-B14F-4D97-AF65-F5344CB8AC3E}">
        <p14:creationId xmlns:p14="http://schemas.microsoft.com/office/powerpoint/2010/main" val="34315888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368600-4807-754C-CA30-2B62CE84C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5489B9D-E2E4-5463-8271-EF82FB29694F}"/>
              </a:ext>
            </a:extLst>
          </p:cNvPr>
          <p:cNvSpPr txBox="1"/>
          <p:nvPr/>
        </p:nvSpPr>
        <p:spPr>
          <a:xfrm>
            <a:off x="1469985" y="1736203"/>
            <a:ext cx="891250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 err="1"/>
              <a:t>Exercise</a:t>
            </a:r>
            <a:r>
              <a:rPr lang="de-DE" sz="4000" b="1" dirty="0"/>
              <a:t> 2: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/>
              <a:t>Download LM Studio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 err="1"/>
              <a:t>Choose</a:t>
            </a:r>
            <a:r>
              <a:rPr lang="de-DE" sz="4000" dirty="0"/>
              <a:t> a </a:t>
            </a:r>
            <a:r>
              <a:rPr lang="de-DE" sz="4000" dirty="0" err="1"/>
              <a:t>small</a:t>
            </a:r>
            <a:r>
              <a:rPr lang="de-DE" sz="4000" dirty="0"/>
              <a:t> </a:t>
            </a:r>
            <a:r>
              <a:rPr lang="de-DE" sz="4000" dirty="0" err="1"/>
              <a:t>model</a:t>
            </a:r>
            <a:r>
              <a:rPr lang="de-DE" sz="4000" dirty="0"/>
              <a:t> (&lt;4b)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rgbClr val="FFC000"/>
                </a:solidFill>
              </a:rPr>
              <a:t>Play </a:t>
            </a:r>
            <a:r>
              <a:rPr lang="de-DE" sz="4000" dirty="0" err="1">
                <a:solidFill>
                  <a:srgbClr val="FFC000"/>
                </a:solidFill>
              </a:rPr>
              <a:t>around</a:t>
            </a:r>
            <a:r>
              <a:rPr lang="de-DE" sz="4000" dirty="0">
                <a:solidFill>
                  <a:srgbClr val="FFC000"/>
                </a:solidFill>
              </a:rPr>
              <a:t> </a:t>
            </a:r>
            <a:r>
              <a:rPr lang="de-DE" sz="4000" dirty="0" err="1">
                <a:solidFill>
                  <a:srgbClr val="FFC000"/>
                </a:solidFill>
              </a:rPr>
              <a:t>with</a:t>
            </a:r>
            <a:r>
              <a:rPr lang="de-DE" sz="4000" dirty="0">
                <a:solidFill>
                  <a:srgbClr val="FFC000"/>
                </a:solidFill>
              </a:rPr>
              <a:t> </a:t>
            </a:r>
            <a:r>
              <a:rPr lang="de-DE" sz="4000" dirty="0" err="1">
                <a:solidFill>
                  <a:srgbClr val="FFC000"/>
                </a:solidFill>
              </a:rPr>
              <a:t>the</a:t>
            </a:r>
            <a:r>
              <a:rPr lang="de-DE" sz="4000" dirty="0">
                <a:solidFill>
                  <a:srgbClr val="FFC000"/>
                </a:solidFill>
              </a:rPr>
              <a:t> </a:t>
            </a:r>
            <a:r>
              <a:rPr lang="de-DE" sz="4000" dirty="0" err="1">
                <a:solidFill>
                  <a:srgbClr val="FFC000"/>
                </a:solidFill>
              </a:rPr>
              <a:t>systemmessage</a:t>
            </a:r>
            <a:r>
              <a:rPr lang="de-DE" sz="4000" dirty="0">
                <a:solidFill>
                  <a:srgbClr val="FFC000"/>
                </a:solidFill>
              </a:rPr>
              <a:t> and </a:t>
            </a:r>
            <a:r>
              <a:rPr lang="de-DE" sz="4000" dirty="0" err="1">
                <a:solidFill>
                  <a:srgbClr val="FFC000"/>
                </a:solidFill>
              </a:rPr>
              <a:t>the</a:t>
            </a:r>
            <a:r>
              <a:rPr lang="de-DE" sz="4000" dirty="0">
                <a:solidFill>
                  <a:srgbClr val="FFC000"/>
                </a:solidFill>
              </a:rPr>
              <a:t> </a:t>
            </a:r>
            <a:r>
              <a:rPr lang="de-DE" sz="4000" dirty="0" err="1">
                <a:solidFill>
                  <a:srgbClr val="FFC000"/>
                </a:solidFill>
              </a:rPr>
              <a:t>parameters</a:t>
            </a:r>
            <a:endParaRPr lang="de-DE" sz="4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404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0D51D4F3-8588-71C1-6616-3AE9BF0623F0}"/>
              </a:ext>
            </a:extLst>
          </p:cNvPr>
          <p:cNvSpPr txBox="1"/>
          <p:nvPr/>
        </p:nvSpPr>
        <p:spPr>
          <a:xfrm>
            <a:off x="1923393" y="1587062"/>
            <a:ext cx="585426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olidFill>
                  <a:srgbClr val="FFC000"/>
                </a:solidFill>
              </a:rPr>
              <a:t>Wednesday </a:t>
            </a:r>
            <a:r>
              <a:rPr lang="de-DE" sz="4000" dirty="0" err="1">
                <a:solidFill>
                  <a:srgbClr val="FFC000"/>
                </a:solidFill>
              </a:rPr>
              <a:t>Afternoon</a:t>
            </a:r>
            <a:endParaRPr lang="de-DE" sz="4000" dirty="0">
              <a:solidFill>
                <a:srgbClr val="FFC000"/>
              </a:solidFill>
            </a:endParaRPr>
          </a:p>
          <a:p>
            <a:endParaRPr lang="de-DE" sz="4000" dirty="0"/>
          </a:p>
          <a:p>
            <a:r>
              <a:rPr lang="de-DE" sz="4000" dirty="0" err="1"/>
              <a:t>Artistic</a:t>
            </a:r>
            <a:r>
              <a:rPr lang="de-DE" sz="4000" dirty="0"/>
              <a:t> </a:t>
            </a:r>
            <a:r>
              <a:rPr lang="de-DE" sz="4000" dirty="0" err="1"/>
              <a:t>Starting</a:t>
            </a:r>
            <a:r>
              <a:rPr lang="de-DE" sz="4000" dirty="0"/>
              <a:t> Points</a:t>
            </a:r>
          </a:p>
          <a:p>
            <a:endParaRPr lang="de-DE" sz="4000" dirty="0"/>
          </a:p>
          <a:p>
            <a:r>
              <a:rPr lang="de-DE" sz="4000" dirty="0"/>
              <a:t>Hopes &amp; </a:t>
            </a:r>
            <a:r>
              <a:rPr lang="de-DE" sz="4000" dirty="0" err="1"/>
              <a:t>Fears</a:t>
            </a:r>
            <a:r>
              <a:rPr lang="de-DE" sz="4000" dirty="0"/>
              <a:t> Bar</a:t>
            </a:r>
          </a:p>
        </p:txBody>
      </p:sp>
    </p:spTree>
    <p:extLst>
      <p:ext uri="{BB962C8B-B14F-4D97-AF65-F5344CB8AC3E}">
        <p14:creationId xmlns:p14="http://schemas.microsoft.com/office/powerpoint/2010/main" val="14122629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CFDBB-1686-C662-7F40-E0CB53B87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2FC114FF-DB33-3B3F-E559-435FDB6B72D4}"/>
              </a:ext>
            </a:extLst>
          </p:cNvPr>
          <p:cNvSpPr txBox="1"/>
          <p:nvPr/>
        </p:nvSpPr>
        <p:spPr>
          <a:xfrm>
            <a:off x="1469985" y="1736203"/>
            <a:ext cx="891250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 err="1"/>
              <a:t>Exercise</a:t>
            </a:r>
            <a:r>
              <a:rPr lang="de-DE" sz="4000" b="1" dirty="0"/>
              <a:t> 2: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/>
              <a:t>Download LM Studio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 err="1"/>
              <a:t>Choose</a:t>
            </a:r>
            <a:r>
              <a:rPr lang="de-DE" sz="4000" dirty="0"/>
              <a:t> a </a:t>
            </a:r>
            <a:r>
              <a:rPr lang="de-DE" sz="4000" dirty="0" err="1"/>
              <a:t>small</a:t>
            </a:r>
            <a:r>
              <a:rPr lang="de-DE" sz="4000" dirty="0"/>
              <a:t> </a:t>
            </a:r>
            <a:r>
              <a:rPr lang="de-DE" sz="4000" dirty="0" err="1"/>
              <a:t>model</a:t>
            </a:r>
            <a:r>
              <a:rPr lang="de-DE" sz="4000" dirty="0"/>
              <a:t> (&lt;4b)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/>
              <a:t>Play </a:t>
            </a:r>
            <a:r>
              <a:rPr lang="de-DE" sz="4000" dirty="0" err="1"/>
              <a:t>around</a:t>
            </a:r>
            <a:r>
              <a:rPr lang="de-DE" sz="4000" dirty="0"/>
              <a:t> </a:t>
            </a:r>
            <a:r>
              <a:rPr lang="de-DE" sz="4000" dirty="0" err="1"/>
              <a:t>with</a:t>
            </a:r>
            <a:r>
              <a:rPr lang="de-DE" sz="4000" dirty="0"/>
              <a:t> </a:t>
            </a:r>
            <a:r>
              <a:rPr lang="de-DE" sz="4000" dirty="0" err="1"/>
              <a:t>the</a:t>
            </a:r>
            <a:r>
              <a:rPr lang="de-DE" sz="4000" dirty="0"/>
              <a:t> </a:t>
            </a:r>
            <a:r>
              <a:rPr lang="de-DE" sz="4000" dirty="0" err="1"/>
              <a:t>systemmessage</a:t>
            </a:r>
            <a:r>
              <a:rPr lang="de-DE" sz="4000" dirty="0"/>
              <a:t> and </a:t>
            </a:r>
            <a:r>
              <a:rPr lang="de-DE" sz="4000" dirty="0" err="1"/>
              <a:t>the</a:t>
            </a:r>
            <a:r>
              <a:rPr lang="de-DE" sz="4000" dirty="0"/>
              <a:t> </a:t>
            </a:r>
            <a:r>
              <a:rPr lang="de-DE" sz="4000" dirty="0" err="1"/>
              <a:t>parameters</a:t>
            </a:r>
            <a:endParaRPr lang="de-DE" sz="4000" dirty="0"/>
          </a:p>
          <a:p>
            <a:pPr marL="742950" indent="-742950">
              <a:buFont typeface="+mj-lt"/>
              <a:buAutoNum type="arabicPeriod"/>
            </a:pPr>
            <a:r>
              <a:rPr lang="de-DE" sz="4000" dirty="0" err="1">
                <a:solidFill>
                  <a:srgbClr val="FFC000"/>
                </a:solidFill>
              </a:rPr>
              <a:t>Choose</a:t>
            </a:r>
            <a:r>
              <a:rPr lang="de-DE" sz="4000" dirty="0">
                <a:solidFill>
                  <a:srgbClr val="FFC000"/>
                </a:solidFill>
              </a:rPr>
              <a:t> a VLM </a:t>
            </a:r>
            <a:r>
              <a:rPr lang="de-DE" sz="4000" dirty="0" err="1">
                <a:solidFill>
                  <a:srgbClr val="FFC000"/>
                </a:solidFill>
              </a:rPr>
              <a:t>with</a:t>
            </a:r>
            <a:r>
              <a:rPr lang="de-DE" sz="4000" dirty="0">
                <a:solidFill>
                  <a:srgbClr val="FFC000"/>
                </a:solidFill>
              </a:rPr>
              <a:t> RAG</a:t>
            </a:r>
          </a:p>
        </p:txBody>
      </p:sp>
    </p:spTree>
    <p:extLst>
      <p:ext uri="{BB962C8B-B14F-4D97-AF65-F5344CB8AC3E}">
        <p14:creationId xmlns:p14="http://schemas.microsoft.com/office/powerpoint/2010/main" val="27403071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916CC-289D-83A1-005B-69F39B642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EBEF148F-C37B-3436-9506-A60C4C38CEC3}"/>
              </a:ext>
            </a:extLst>
          </p:cNvPr>
          <p:cNvSpPr txBox="1"/>
          <p:nvPr/>
        </p:nvSpPr>
        <p:spPr>
          <a:xfrm>
            <a:off x="1504709" y="1099595"/>
            <a:ext cx="891250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dirty="0" err="1"/>
              <a:t>Exercise</a:t>
            </a:r>
            <a:r>
              <a:rPr lang="de-DE" sz="4000" b="1" dirty="0"/>
              <a:t> 2: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/>
              <a:t>Download LM Studio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 err="1"/>
              <a:t>Choose</a:t>
            </a:r>
            <a:r>
              <a:rPr lang="de-DE" sz="4000" dirty="0"/>
              <a:t> a </a:t>
            </a:r>
            <a:r>
              <a:rPr lang="de-DE" sz="4000" dirty="0" err="1"/>
              <a:t>small</a:t>
            </a:r>
            <a:r>
              <a:rPr lang="de-DE" sz="4000" dirty="0"/>
              <a:t> </a:t>
            </a:r>
            <a:r>
              <a:rPr lang="de-DE" sz="4000" dirty="0" err="1"/>
              <a:t>model</a:t>
            </a:r>
            <a:r>
              <a:rPr lang="de-DE" sz="4000" dirty="0"/>
              <a:t> (&lt;4b)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/>
              <a:t>Play </a:t>
            </a:r>
            <a:r>
              <a:rPr lang="de-DE" sz="4000" dirty="0" err="1"/>
              <a:t>around</a:t>
            </a:r>
            <a:r>
              <a:rPr lang="de-DE" sz="4000" dirty="0"/>
              <a:t> </a:t>
            </a:r>
            <a:r>
              <a:rPr lang="de-DE" sz="4000" dirty="0" err="1"/>
              <a:t>with</a:t>
            </a:r>
            <a:r>
              <a:rPr lang="de-DE" sz="4000" dirty="0"/>
              <a:t> </a:t>
            </a:r>
            <a:r>
              <a:rPr lang="de-DE" sz="4000" dirty="0" err="1"/>
              <a:t>the</a:t>
            </a:r>
            <a:r>
              <a:rPr lang="de-DE" sz="4000" dirty="0"/>
              <a:t> </a:t>
            </a:r>
            <a:r>
              <a:rPr lang="de-DE" sz="4000" dirty="0" err="1"/>
              <a:t>systemmessage</a:t>
            </a:r>
            <a:r>
              <a:rPr lang="de-DE" sz="4000" dirty="0"/>
              <a:t> and </a:t>
            </a:r>
            <a:r>
              <a:rPr lang="de-DE" sz="4000" dirty="0" err="1"/>
              <a:t>the</a:t>
            </a:r>
            <a:r>
              <a:rPr lang="de-DE" sz="4000" dirty="0"/>
              <a:t> </a:t>
            </a:r>
            <a:r>
              <a:rPr lang="de-DE" sz="4000" dirty="0" err="1"/>
              <a:t>parameters</a:t>
            </a:r>
            <a:endParaRPr lang="de-DE" sz="4000" dirty="0"/>
          </a:p>
          <a:p>
            <a:pPr marL="742950" indent="-742950">
              <a:buFont typeface="+mj-lt"/>
              <a:buAutoNum type="arabicPeriod"/>
            </a:pPr>
            <a:r>
              <a:rPr lang="de-DE" sz="4000" dirty="0" err="1"/>
              <a:t>Choose</a:t>
            </a:r>
            <a:r>
              <a:rPr lang="de-DE" sz="4000" dirty="0"/>
              <a:t> a VLM </a:t>
            </a:r>
            <a:r>
              <a:rPr lang="de-DE" sz="4000" dirty="0" err="1"/>
              <a:t>with</a:t>
            </a:r>
            <a:r>
              <a:rPr lang="de-DE" sz="4000" dirty="0"/>
              <a:t> RAG</a:t>
            </a:r>
          </a:p>
          <a:p>
            <a:pPr marL="742950" indent="-742950">
              <a:buFont typeface="+mj-lt"/>
              <a:buAutoNum type="arabicPeriod"/>
            </a:pPr>
            <a:r>
              <a:rPr lang="de-DE" sz="4000" dirty="0">
                <a:solidFill>
                  <a:srgbClr val="FFC000"/>
                </a:solidFill>
              </a:rPr>
              <a:t>Play </a:t>
            </a:r>
            <a:r>
              <a:rPr lang="de-DE" sz="4000" dirty="0" err="1">
                <a:solidFill>
                  <a:srgbClr val="FFC000"/>
                </a:solidFill>
              </a:rPr>
              <a:t>around</a:t>
            </a:r>
            <a:r>
              <a:rPr lang="de-DE" sz="4000" dirty="0">
                <a:solidFill>
                  <a:srgbClr val="FFC000"/>
                </a:solidFill>
              </a:rPr>
              <a:t> </a:t>
            </a:r>
            <a:r>
              <a:rPr lang="de-DE" sz="4000" dirty="0" err="1">
                <a:solidFill>
                  <a:srgbClr val="FFC000"/>
                </a:solidFill>
              </a:rPr>
              <a:t>with</a:t>
            </a:r>
            <a:r>
              <a:rPr lang="de-DE" sz="4000" dirty="0">
                <a:solidFill>
                  <a:srgbClr val="FFC000"/>
                </a:solidFill>
              </a:rPr>
              <a:t> Image-</a:t>
            </a:r>
            <a:r>
              <a:rPr lang="de-DE" sz="4000" dirty="0" err="1">
                <a:solidFill>
                  <a:srgbClr val="FFC000"/>
                </a:solidFill>
              </a:rPr>
              <a:t>to</a:t>
            </a:r>
            <a:r>
              <a:rPr lang="de-DE" sz="4000" dirty="0">
                <a:solidFill>
                  <a:srgbClr val="FFC000"/>
                </a:solidFill>
              </a:rPr>
              <a:t>-text and RAG</a:t>
            </a:r>
          </a:p>
          <a:p>
            <a:pPr marL="742950" indent="-742950">
              <a:buFont typeface="+mj-lt"/>
              <a:buAutoNum type="arabicPeriod"/>
            </a:pPr>
            <a:endParaRPr lang="de-DE" sz="4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3333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chrift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ADB57520-1B10-6059-C60A-A725359A8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391" y="2266122"/>
            <a:ext cx="10573218" cy="165431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299F5DC-6E08-BB9E-B24B-79A7B649BD23}"/>
              </a:ext>
            </a:extLst>
          </p:cNvPr>
          <p:cNvSpPr txBox="1"/>
          <p:nvPr/>
        </p:nvSpPr>
        <p:spPr>
          <a:xfrm>
            <a:off x="2984088" y="1367155"/>
            <a:ext cx="43049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 err="1"/>
              <a:t>For</a:t>
            </a:r>
            <a:r>
              <a:rPr lang="de-DE" sz="3200" dirty="0"/>
              <a:t> </a:t>
            </a:r>
            <a:r>
              <a:rPr lang="de-DE" sz="3200" dirty="0" err="1"/>
              <a:t>example</a:t>
            </a:r>
            <a:r>
              <a:rPr lang="de-DE" sz="3200" dirty="0"/>
              <a:t> </a:t>
            </a:r>
            <a:r>
              <a:rPr lang="de-DE" sz="3200" dirty="0" err="1"/>
              <a:t>this</a:t>
            </a:r>
            <a:r>
              <a:rPr lang="de-DE" sz="3200" dirty="0"/>
              <a:t> </a:t>
            </a:r>
            <a:r>
              <a:rPr lang="de-DE" sz="3200" dirty="0" err="1"/>
              <a:t>model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713029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3EA3C2-BFED-1C68-3A82-276299092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3908B387-0F19-C742-C157-81B18D25BDFC}"/>
              </a:ext>
            </a:extLst>
          </p:cNvPr>
          <p:cNvSpPr txBox="1"/>
          <p:nvPr/>
        </p:nvSpPr>
        <p:spPr>
          <a:xfrm>
            <a:off x="1923393" y="1587062"/>
            <a:ext cx="585426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 err="1">
                <a:solidFill>
                  <a:srgbClr val="FFC000"/>
                </a:solidFill>
              </a:rPr>
              <a:t>Thursday</a:t>
            </a:r>
            <a:endParaRPr lang="de-DE" sz="4000" dirty="0">
              <a:solidFill>
                <a:srgbClr val="FFC000"/>
              </a:solidFill>
            </a:endParaRPr>
          </a:p>
          <a:p>
            <a:endParaRPr lang="de-DE" sz="4000" dirty="0"/>
          </a:p>
          <a:p>
            <a:r>
              <a:rPr lang="de-DE" sz="4000" dirty="0"/>
              <a:t>The </a:t>
            </a:r>
            <a:r>
              <a:rPr lang="de-DE" sz="4000" dirty="0" err="1"/>
              <a:t>Answering</a:t>
            </a:r>
            <a:r>
              <a:rPr lang="de-DE" sz="4000" dirty="0"/>
              <a:t> </a:t>
            </a:r>
            <a:r>
              <a:rPr lang="de-DE" sz="4000" dirty="0" err="1"/>
              <a:t>Machine</a:t>
            </a:r>
            <a:endParaRPr lang="de-DE" sz="4000" dirty="0"/>
          </a:p>
          <a:p>
            <a:endParaRPr lang="de-DE" sz="4000" dirty="0"/>
          </a:p>
          <a:p>
            <a:r>
              <a:rPr lang="de-DE" sz="4000" dirty="0" err="1"/>
              <a:t>From</a:t>
            </a:r>
            <a:r>
              <a:rPr lang="de-DE" sz="4000" dirty="0"/>
              <a:t> LLMs </a:t>
            </a:r>
            <a:r>
              <a:rPr lang="de-DE" sz="4000" dirty="0" err="1"/>
              <a:t>to</a:t>
            </a:r>
            <a:r>
              <a:rPr lang="de-DE" sz="4000" dirty="0"/>
              <a:t> </a:t>
            </a:r>
            <a:r>
              <a:rPr lang="de-DE" sz="4000" dirty="0" err="1"/>
              <a:t>Agents</a:t>
            </a:r>
            <a:endParaRPr lang="de-DE" sz="4000" dirty="0"/>
          </a:p>
          <a:p>
            <a:endParaRPr lang="de-DE" sz="4000" dirty="0"/>
          </a:p>
          <a:p>
            <a:r>
              <a:rPr lang="de-DE" sz="4000" dirty="0" err="1"/>
              <a:t>Designing</a:t>
            </a:r>
            <a:r>
              <a:rPr lang="de-DE" sz="4000" dirty="0"/>
              <a:t> an Agent</a:t>
            </a:r>
          </a:p>
        </p:txBody>
      </p:sp>
    </p:spTree>
    <p:extLst>
      <p:ext uri="{BB962C8B-B14F-4D97-AF65-F5344CB8AC3E}">
        <p14:creationId xmlns:p14="http://schemas.microsoft.com/office/powerpoint/2010/main" val="149419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C84FA-1941-D47B-6592-6429CDD72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, Text, Uhr, Schrift enthält.&#10;&#10;KI-generierte Inhalte können fehlerhaft sein.">
            <a:extLst>
              <a:ext uri="{FF2B5EF4-FFF2-40B4-BE49-F238E27FC236}">
                <a16:creationId xmlns:a16="http://schemas.microsoft.com/office/drawing/2014/main" id="{A3FE73EC-9818-2C59-E084-23EA5726B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11" y="246812"/>
            <a:ext cx="11314177" cy="625257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AEDFE2C-6ADF-3E82-9B5B-A91272F9311B}"/>
              </a:ext>
            </a:extLst>
          </p:cNvPr>
          <p:cNvSpPr txBox="1"/>
          <p:nvPr/>
        </p:nvSpPr>
        <p:spPr>
          <a:xfrm>
            <a:off x="8863584" y="656151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Guilaume</a:t>
            </a:r>
            <a:r>
              <a:rPr lang="de-DE" dirty="0"/>
              <a:t> Witz</a:t>
            </a:r>
          </a:p>
        </p:txBody>
      </p:sp>
    </p:spTree>
    <p:extLst>
      <p:ext uri="{BB962C8B-B14F-4D97-AF65-F5344CB8AC3E}">
        <p14:creationId xmlns:p14="http://schemas.microsoft.com/office/powerpoint/2010/main" val="697774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5318EC-09A0-3300-F974-13DB0C5EA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, Text, Uhr, Schrift enthält.&#10;&#10;KI-generierte Inhalte können fehlerhaft sein.">
            <a:extLst>
              <a:ext uri="{FF2B5EF4-FFF2-40B4-BE49-F238E27FC236}">
                <a16:creationId xmlns:a16="http://schemas.microsoft.com/office/drawing/2014/main" id="{6A63E2EA-F599-55D7-90CE-ADA6BFB4D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11" y="246812"/>
            <a:ext cx="11314177" cy="625257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4DCFF47-7D45-1E8D-EF1F-F0DEBF388D6B}"/>
              </a:ext>
            </a:extLst>
          </p:cNvPr>
          <p:cNvSpPr txBox="1"/>
          <p:nvPr/>
        </p:nvSpPr>
        <p:spPr>
          <a:xfrm>
            <a:off x="8863584" y="656151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Guilaume</a:t>
            </a:r>
            <a:r>
              <a:rPr lang="de-DE" dirty="0"/>
              <a:t> Witz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4914D3E-D1F6-FEA1-891F-75701A1139A7}"/>
              </a:ext>
            </a:extLst>
          </p:cNvPr>
          <p:cNvSpPr txBox="1"/>
          <p:nvPr/>
        </p:nvSpPr>
        <p:spPr>
          <a:xfrm>
            <a:off x="5305224" y="3373097"/>
            <a:ext cx="22183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 err="1">
                <a:solidFill>
                  <a:srgbClr val="FFC000"/>
                </a:solidFill>
                <a:highlight>
                  <a:srgbClr val="000000"/>
                </a:highlight>
              </a:rPr>
              <a:t>JEDa</a:t>
            </a:r>
            <a:r>
              <a:rPr lang="de-DE" sz="4000" dirty="0">
                <a:solidFill>
                  <a:srgbClr val="FFC000"/>
                </a:solidFill>
                <a:highlight>
                  <a:srgbClr val="000000"/>
                </a:highlight>
              </a:rPr>
              <a:t>    Models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5BB1311-F013-CAA8-443B-35D82E1A9B25}"/>
              </a:ext>
            </a:extLst>
          </p:cNvPr>
          <p:cNvSpPr txBox="1"/>
          <p:nvPr/>
        </p:nvSpPr>
        <p:spPr>
          <a:xfrm>
            <a:off x="752355" y="6314716"/>
            <a:ext cx="4784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/>
              <a:t>JEDa</a:t>
            </a:r>
            <a:r>
              <a:rPr lang="de-CH" dirty="0"/>
              <a:t> = Joint Embedding–</a:t>
            </a:r>
            <a:r>
              <a:rPr lang="de-CH" dirty="0" err="1"/>
              <a:t>Decision</a:t>
            </a:r>
            <a:r>
              <a:rPr lang="de-CH" dirty="0"/>
              <a:t> Architecture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225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5AF3A-686F-6846-AFBB-AB79179AB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CF3AB937-4A63-6BC4-DC21-FA6CE0F0208B}"/>
              </a:ext>
            </a:extLst>
          </p:cNvPr>
          <p:cNvSpPr txBox="1"/>
          <p:nvPr/>
        </p:nvSpPr>
        <p:spPr>
          <a:xfrm>
            <a:off x="2617807" y="1794076"/>
            <a:ext cx="69563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 err="1"/>
              <a:t>What</a:t>
            </a:r>
            <a:r>
              <a:rPr lang="de-DE" sz="4000" dirty="0"/>
              <a:t> </a:t>
            </a:r>
            <a:r>
              <a:rPr lang="de-DE" sz="4000" dirty="0" err="1"/>
              <a:t>are</a:t>
            </a:r>
            <a:r>
              <a:rPr lang="de-DE" sz="4000" dirty="0"/>
              <a:t> LLMs?</a:t>
            </a:r>
          </a:p>
          <a:p>
            <a:r>
              <a:rPr lang="de-DE" sz="4000" dirty="0" err="1"/>
              <a:t>What</a:t>
            </a:r>
            <a:r>
              <a:rPr lang="de-DE" sz="4000" dirty="0"/>
              <a:t> </a:t>
            </a:r>
            <a:r>
              <a:rPr lang="de-DE" sz="4000" dirty="0" err="1"/>
              <a:t>are</a:t>
            </a:r>
            <a:r>
              <a:rPr lang="de-DE" sz="4000" dirty="0"/>
              <a:t> Transformers ?</a:t>
            </a:r>
          </a:p>
          <a:p>
            <a:endParaRPr lang="de-DE" sz="4000" dirty="0"/>
          </a:p>
          <a:p>
            <a:endParaRPr lang="de-DE" sz="40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2D1699B-D607-70C6-7B9B-5C86A643B46F}"/>
              </a:ext>
            </a:extLst>
          </p:cNvPr>
          <p:cNvSpPr txBox="1"/>
          <p:nvPr/>
        </p:nvSpPr>
        <p:spPr>
          <a:xfrm>
            <a:off x="8863584" y="656151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Guilaume</a:t>
            </a:r>
            <a:r>
              <a:rPr lang="de-DE" dirty="0"/>
              <a:t> Witz</a:t>
            </a:r>
          </a:p>
        </p:txBody>
      </p:sp>
    </p:spTree>
    <p:extLst>
      <p:ext uri="{BB962C8B-B14F-4D97-AF65-F5344CB8AC3E}">
        <p14:creationId xmlns:p14="http://schemas.microsoft.com/office/powerpoint/2010/main" val="368023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66006-1FD9-6C0C-7750-94CB2F801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creenshot, Text, Diagramm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DE4982A2-8AB8-9A23-2D6B-05F2C8CD7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13"/>
            <a:ext cx="12192000" cy="683117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A08C7E6-E529-432D-FD7D-C0A15F4E8532}"/>
              </a:ext>
            </a:extLst>
          </p:cNvPr>
          <p:cNvSpPr txBox="1"/>
          <p:nvPr/>
        </p:nvSpPr>
        <p:spPr>
          <a:xfrm>
            <a:off x="8863584" y="656151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Guilaume</a:t>
            </a:r>
            <a:r>
              <a:rPr lang="de-DE" dirty="0"/>
              <a:t> Witz</a:t>
            </a:r>
          </a:p>
        </p:txBody>
      </p:sp>
    </p:spTree>
    <p:extLst>
      <p:ext uri="{BB962C8B-B14F-4D97-AF65-F5344CB8AC3E}">
        <p14:creationId xmlns:p14="http://schemas.microsoft.com/office/powerpoint/2010/main" val="2306953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819</Words>
  <Application>Microsoft Macintosh PowerPoint</Application>
  <PresentationFormat>Breitbild</PresentationFormat>
  <Paragraphs>163</Paragraphs>
  <Slides>42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46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Proprietary Models  Open Weight Models  Open Source Models  </vt:lpstr>
      <vt:lpstr>Trips to Open Source</vt:lpstr>
      <vt:lpstr>PowerPoint-Präsentation</vt:lpstr>
      <vt:lpstr>PowerPoint-Präsentation</vt:lpstr>
      <vt:lpstr>Apps,  Inference Provider, Local Models</vt:lpstr>
      <vt:lpstr>The System Message</vt:lpstr>
      <vt:lpstr>Creating a Virtual Persona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Lösel Gunter</dc:creator>
  <cp:lastModifiedBy>Gunter Lösel</cp:lastModifiedBy>
  <cp:revision>23</cp:revision>
  <dcterms:created xsi:type="dcterms:W3CDTF">2025-11-01T12:20:44Z</dcterms:created>
  <dcterms:modified xsi:type="dcterms:W3CDTF">2026-01-10T09:40:01Z</dcterms:modified>
</cp:coreProperties>
</file>

<file path=docProps/thumbnail.jpeg>
</file>